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0" r:id="rId1"/>
  </p:sldMasterIdLst>
  <p:notesMasterIdLst>
    <p:notesMasterId r:id="rId42"/>
  </p:notesMasterIdLst>
  <p:sldIdLst>
    <p:sldId id="256" r:id="rId2"/>
    <p:sldId id="257" r:id="rId3"/>
    <p:sldId id="259" r:id="rId4"/>
    <p:sldId id="316" r:id="rId5"/>
    <p:sldId id="258" r:id="rId6"/>
    <p:sldId id="315" r:id="rId7"/>
    <p:sldId id="260" r:id="rId8"/>
    <p:sldId id="261" r:id="rId9"/>
    <p:sldId id="271" r:id="rId10"/>
    <p:sldId id="309" r:id="rId11"/>
    <p:sldId id="311" r:id="rId12"/>
    <p:sldId id="313" r:id="rId13"/>
    <p:sldId id="314" r:id="rId14"/>
    <p:sldId id="312" r:id="rId15"/>
    <p:sldId id="310" r:id="rId16"/>
    <p:sldId id="307" r:id="rId17"/>
    <p:sldId id="308" r:id="rId18"/>
    <p:sldId id="301" r:id="rId19"/>
    <p:sldId id="303" r:id="rId20"/>
    <p:sldId id="305" r:id="rId21"/>
    <p:sldId id="304" r:id="rId22"/>
    <p:sldId id="306" r:id="rId23"/>
    <p:sldId id="265" r:id="rId24"/>
    <p:sldId id="266" r:id="rId25"/>
    <p:sldId id="274" r:id="rId26"/>
    <p:sldId id="275" r:id="rId27"/>
    <p:sldId id="280" r:id="rId28"/>
    <p:sldId id="282" r:id="rId29"/>
    <p:sldId id="283" r:id="rId30"/>
    <p:sldId id="285" r:id="rId31"/>
    <p:sldId id="319" r:id="rId32"/>
    <p:sldId id="287" r:id="rId33"/>
    <p:sldId id="289" r:id="rId34"/>
    <p:sldId id="290" r:id="rId35"/>
    <p:sldId id="292" r:id="rId36"/>
    <p:sldId id="293" r:id="rId37"/>
    <p:sldId id="294" r:id="rId38"/>
    <p:sldId id="295" r:id="rId39"/>
    <p:sldId id="299" r:id="rId40"/>
    <p:sldId id="300" r:id="rId41"/>
  </p:sldIdLst>
  <p:sldSz cx="18288000" cy="10287000"/>
  <p:notesSz cx="6858000" cy="9144000"/>
  <p:embeddedFontLst>
    <p:embeddedFont>
      <p:font typeface="Agrandir" panose="020B0604020202020204" charset="0"/>
      <p:regular r:id="rId43"/>
    </p:embeddedFont>
    <p:embeddedFont>
      <p:font typeface="Agrandir Medium" panose="020B0604020202020204" charset="0"/>
      <p:regular r:id="rId44"/>
    </p:embeddedFont>
    <p:embeddedFont>
      <p:font typeface="Perpetua Titling MT" panose="02020502060505020804" pitchFamily="18" charset="0"/>
      <p:regular r:id="rId45"/>
      <p:bold r:id="rId46"/>
    </p:embeddedFont>
    <p:embeddedFont>
      <p:font typeface="Public Sans" panose="020B0604020202020204" charset="0"/>
      <p:regular r:id="rId47"/>
    </p:embeddedFont>
    <p:embeddedFont>
      <p:font typeface="Public Sans Bold" panose="020B0604020202020204" charset="0"/>
      <p:regular r:id="rId48"/>
    </p:embeddedFont>
    <p:embeddedFont>
      <p:font typeface="Tw Cen MT" panose="020B0602020104020603" pitchFamily="34" charset="0"/>
      <p:regular r:id="rId49"/>
      <p:bold r:id="rId50"/>
      <p:italic r:id="rId51"/>
      <p:boldItalic r:id="rId52"/>
    </p:embeddedFont>
    <p:embeddedFont>
      <p:font typeface="Tw Cen MT Condensed" panose="020B0606020104020203" pitchFamily="34" charset="0"/>
      <p:regular r:id="rId53"/>
      <p:bold r:id="rId54"/>
    </p:embeddedFont>
    <p:embeddedFont>
      <p:font typeface="Wingdings 3" panose="05040102010807070707" pitchFamily="18" charset="2"/>
      <p:regular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ADF4C4-5A8C-49EF-9660-53A2B0314763}" v="28" dt="2024-09-04T20:10:54.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43" d="100"/>
          <a:sy n="43" d="100"/>
        </p:scale>
        <p:origin x="686" y="6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FF9E1-6F94-4C87-B58D-727368DC7978}" type="datetimeFigureOut">
              <a:rPr lang="en-IN" smtClean="0"/>
              <a:t>04-09-2024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CD8AB-629C-45BF-B515-F60CB74BDFB8}" type="slidenum">
              <a:rPr lang="en-IN" smtClean="0"/>
              <a:t>‹#›</a:t>
            </a:fld>
            <a:endParaRPr lang="en-IN"/>
          </a:p>
        </p:txBody>
      </p:sp>
    </p:spTree>
    <p:extLst>
      <p:ext uri="{BB962C8B-B14F-4D97-AF65-F5344CB8AC3E}">
        <p14:creationId xmlns:p14="http://schemas.microsoft.com/office/powerpoint/2010/main" val="322914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FFCD8AB-629C-45BF-B515-F60CB74BDFB8}" type="slidenum">
              <a:rPr lang="en-IN" smtClean="0"/>
              <a:t>10</a:t>
            </a:fld>
            <a:endParaRPr lang="en-IN"/>
          </a:p>
        </p:txBody>
      </p:sp>
    </p:spTree>
    <p:extLst>
      <p:ext uri="{BB962C8B-B14F-4D97-AF65-F5344CB8AC3E}">
        <p14:creationId xmlns:p14="http://schemas.microsoft.com/office/powerpoint/2010/main" val="254706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BFFCD8AB-629C-45BF-B515-F60CB74BDFB8}" type="slidenum">
              <a:rPr lang="en-IN" smtClean="0"/>
              <a:t>14</a:t>
            </a:fld>
            <a:endParaRPr lang="en-IN"/>
          </a:p>
        </p:txBody>
      </p:sp>
    </p:spTree>
    <p:extLst>
      <p:ext uri="{BB962C8B-B14F-4D97-AF65-F5344CB8AC3E}">
        <p14:creationId xmlns:p14="http://schemas.microsoft.com/office/powerpoint/2010/main" val="2387370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1"/>
            <a:ext cx="18288000" cy="685800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5800" y="7440206"/>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Subtitle 2"/>
          <p:cNvSpPr>
            <a:spLocks noGrp="1"/>
          </p:cNvSpPr>
          <p:nvPr>
            <p:ph type="subTitle" idx="1"/>
          </p:nvPr>
        </p:nvSpPr>
        <p:spPr>
          <a:xfrm>
            <a:off x="12915900" y="7440206"/>
            <a:ext cx="4800600" cy="2194560"/>
          </a:xfrm>
        </p:spPr>
        <p:txBody>
          <a:bodyPr lIns="91440" rIns="91440" anchor="ctr">
            <a:normAutofit/>
          </a:bodyPr>
          <a:lstStyle>
            <a:lvl1pPr marL="0" indent="0" algn="l">
              <a:lnSpc>
                <a:spcPct val="100000"/>
              </a:lnSpc>
              <a:spcBef>
                <a:spcPts val="0"/>
              </a:spcBef>
              <a:buNone/>
              <a:defRPr sz="2700">
                <a:solidFill>
                  <a:schemeClr val="tx1">
                    <a:lumMod val="95000"/>
                    <a:lumOff val="5000"/>
                  </a:schemeClr>
                </a:solidFill>
              </a:defRPr>
            </a:lvl1pPr>
            <a:lvl2pPr marL="685800" indent="0" algn="ctr">
              <a:buNone/>
              <a:defRPr sz="2700"/>
            </a:lvl2pPr>
            <a:lvl3pPr marL="1371600" indent="0" algn="ctr">
              <a:buNone/>
              <a:defRPr sz="2700"/>
            </a:lvl3pPr>
            <a:lvl4pPr marL="2057400" indent="0" algn="ctr">
              <a:buNone/>
              <a:defRPr sz="2700"/>
            </a:lvl4pPr>
            <a:lvl5pPr marL="2743200" indent="0" algn="ctr">
              <a:buNone/>
              <a:defRPr sz="2700"/>
            </a:lvl5pPr>
            <a:lvl6pPr marL="3429000" indent="0" algn="ctr">
              <a:buNone/>
              <a:defRPr sz="2700"/>
            </a:lvl6pPr>
            <a:lvl7pPr marL="4114800" indent="0" algn="ctr">
              <a:buNone/>
              <a:defRPr sz="2700"/>
            </a:lvl7pPr>
            <a:lvl8pPr marL="4800600" indent="0" algn="ctr">
              <a:buNone/>
              <a:defRPr sz="2700"/>
            </a:lvl8pPr>
            <a:lvl9pPr marL="5486400" indent="0" algn="ctr">
              <a:buNone/>
              <a:defRPr sz="27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482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93740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1143000"/>
            <a:ext cx="3943350" cy="81153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1485901" y="1143000"/>
            <a:ext cx="11372850" cy="8115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rot="5400000" flipV="1">
            <a:off x="15087600" y="88895"/>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24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2178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1"/>
            <a:ext cx="18288000" cy="6858002"/>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2" y="1"/>
            <a:ext cx="18288000" cy="6858002"/>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7440206"/>
            <a:ext cx="11658600" cy="2194560"/>
          </a:xfrm>
        </p:spPr>
        <p:txBody>
          <a:bodyPr anchor="ctr">
            <a:normAutofit/>
          </a:bodyPr>
          <a:lstStyle>
            <a:lvl1pPr algn="r">
              <a:defRPr sz="7500" b="0" spc="300" baseline="0"/>
            </a:lvl1pPr>
          </a:lstStyle>
          <a:p>
            <a:r>
              <a:rPr lang="en-US"/>
              <a:t>Click to edit Master title style</a:t>
            </a:r>
            <a:endParaRPr lang="en-US" dirty="0"/>
          </a:p>
        </p:txBody>
      </p:sp>
      <p:sp>
        <p:nvSpPr>
          <p:cNvPr id="3" name="Text Placeholder 2"/>
          <p:cNvSpPr>
            <a:spLocks noGrp="1"/>
          </p:cNvSpPr>
          <p:nvPr>
            <p:ph type="body" idx="1"/>
          </p:nvPr>
        </p:nvSpPr>
        <p:spPr>
          <a:xfrm>
            <a:off x="12915900" y="7440206"/>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991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6192" y="877824"/>
            <a:ext cx="14580108" cy="2249424"/>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6191"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983980" y="3429000"/>
            <a:ext cx="713232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71429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536192" y="3269454"/>
            <a:ext cx="7132320" cy="1234440"/>
          </a:xfrm>
        </p:spPr>
        <p:txBody>
          <a:bodyPr lIns="137160" rIns="137160" anchor="ctr">
            <a:normAutofit/>
          </a:bodyPr>
          <a:lstStyle>
            <a:lvl1pPr marL="0" indent="0">
              <a:spcBef>
                <a:spcPts val="0"/>
              </a:spcBef>
              <a:spcAft>
                <a:spcPts val="0"/>
              </a:spcAft>
              <a:buNone/>
              <a:defRPr sz="3450" b="0" cap="none" baseline="0">
                <a:solidFill>
                  <a:schemeClr val="accent1"/>
                </a:solidFill>
                <a:latin typeface="+mn-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53619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986332" y="3269454"/>
            <a:ext cx="7132320" cy="1234440"/>
          </a:xfrm>
        </p:spPr>
        <p:txBody>
          <a:bodyPr lIns="137160" rIns="137160" anchor="ctr">
            <a:normAutofit/>
          </a:bodyPr>
          <a:lstStyle>
            <a:lvl1pPr marL="0" indent="0">
              <a:spcBef>
                <a:spcPts val="0"/>
              </a:spcBef>
              <a:spcAft>
                <a:spcPts val="0"/>
              </a:spcAft>
              <a:buNone/>
              <a:defRPr lang="en-US" sz="3450" b="0" kern="1200" cap="none" baseline="0" dirty="0">
                <a:solidFill>
                  <a:schemeClr val="accent1"/>
                </a:solidFill>
                <a:latin typeface="+mn-lt"/>
                <a:ea typeface="+mn-ea"/>
                <a:cs typeface="+mn-cs"/>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marL="0" lvl="0" indent="0" algn="l" defTabSz="1371600" rtl="0" eaLnBrk="1" latinLnBrk="0" hangingPunct="1">
              <a:lnSpc>
                <a:spcPct val="90000"/>
              </a:lnSpc>
              <a:spcBef>
                <a:spcPts val="2700"/>
              </a:spcBef>
              <a:buNone/>
            </a:pPr>
            <a:r>
              <a:rPr lang="en-US"/>
              <a:t>Click to edit Master text styles</a:t>
            </a:r>
          </a:p>
        </p:txBody>
      </p:sp>
      <p:sp>
        <p:nvSpPr>
          <p:cNvPr id="6" name="Content Placeholder 5"/>
          <p:cNvSpPr>
            <a:spLocks noGrp="1"/>
          </p:cNvSpPr>
          <p:nvPr>
            <p:ph sz="quarter" idx="4"/>
          </p:nvPr>
        </p:nvSpPr>
        <p:spPr>
          <a:xfrm>
            <a:off x="8986332" y="4451682"/>
            <a:ext cx="7132320" cy="50123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73630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62100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1700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536192" y="707264"/>
            <a:ext cx="6583680" cy="2606040"/>
          </a:xfrm>
        </p:spPr>
        <p:txBody>
          <a:bodyPr>
            <a:noAutofit/>
          </a:bodyPr>
          <a:lstStyle>
            <a:lvl1pPr>
              <a:lnSpc>
                <a:spcPct val="80000"/>
              </a:lnSpc>
              <a:defRPr sz="6000"/>
            </a:lvl1pPr>
          </a:lstStyle>
          <a:p>
            <a:r>
              <a:rPr lang="en-US"/>
              <a:t>Click to edit Master title style</a:t>
            </a:r>
            <a:endParaRPr lang="en-US" dirty="0"/>
          </a:p>
        </p:txBody>
      </p:sp>
      <p:sp>
        <p:nvSpPr>
          <p:cNvPr id="3" name="Content Placeholder 2"/>
          <p:cNvSpPr>
            <a:spLocks noGrp="1"/>
          </p:cNvSpPr>
          <p:nvPr>
            <p:ph idx="1"/>
          </p:nvPr>
        </p:nvSpPr>
        <p:spPr>
          <a:xfrm>
            <a:off x="8572500" y="1234440"/>
            <a:ext cx="8517636" cy="7776972"/>
          </a:xfrm>
        </p:spPr>
        <p:txBody>
          <a:bodyPr/>
          <a:lstStyle>
            <a:lvl1pPr>
              <a:defRPr sz="3600"/>
            </a:lvl1pPr>
            <a:lvl2pPr>
              <a:defRPr sz="3000"/>
            </a:lvl2pPr>
            <a:lvl3pPr>
              <a:defRPr sz="24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6192" y="3386259"/>
            <a:ext cx="6583680" cy="5643441"/>
          </a:xfrm>
        </p:spPr>
        <p:txBody>
          <a:bodyPr lIns="91440" rIns="91440">
            <a:normAutofit/>
          </a:bodyPr>
          <a:lstStyle>
            <a:lvl1pPr marL="0" indent="0">
              <a:lnSpc>
                <a:spcPct val="108000"/>
              </a:lnSpc>
              <a:spcBef>
                <a:spcPts val="900"/>
              </a:spcBef>
              <a:buNone/>
              <a:defRPr sz="24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17303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7440207"/>
            <a:ext cx="11658600" cy="2194560"/>
          </a:xfrm>
        </p:spPr>
        <p:txBody>
          <a:bodyPr anchor="ctr">
            <a:normAutofit/>
          </a:bodyPr>
          <a:lstStyle>
            <a:lvl1pPr algn="r">
              <a:defRPr sz="7500" spc="3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2"/>
            <a:ext cx="18283428" cy="6858000"/>
          </a:xfrm>
          <a:solidFill>
            <a:schemeClr val="accent1">
              <a:lumMod val="60000"/>
              <a:lumOff val="40000"/>
            </a:schemeClr>
          </a:solidFill>
        </p:spPr>
        <p:txBody>
          <a:bodyPr lIns="457200" tIns="365760" rIns="45720" bIns="4572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915900" y="7440207"/>
            <a:ext cx="4800600" cy="2194560"/>
          </a:xfrm>
        </p:spPr>
        <p:txBody>
          <a:bodyPr lIns="91440" rIns="91440" anchor="ctr">
            <a:normAutofit/>
          </a:bodyPr>
          <a:lstStyle>
            <a:lvl1pPr marL="0" indent="0">
              <a:lnSpc>
                <a:spcPct val="100000"/>
              </a:lnSpc>
              <a:spcBef>
                <a:spcPts val="0"/>
              </a:spcBef>
              <a:buNone/>
              <a:defRPr sz="2700">
                <a:solidFill>
                  <a:schemeClr val="tx1">
                    <a:lumMod val="95000"/>
                    <a:lumOff val="5000"/>
                  </a:schemeClr>
                </a:solidFill>
              </a:defRPr>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flipV="1">
            <a:off x="12580265" y="7896159"/>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592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36192" y="877824"/>
            <a:ext cx="14580108" cy="22494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36193" y="3429000"/>
            <a:ext cx="14580110" cy="603504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536194" y="9706056"/>
            <a:ext cx="3231215"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1D8BD707-D9CF-40AE-B4C6-C98DA3205C09}" type="datetimeFigureOut">
              <a:rPr lang="en-US" smtClean="0"/>
              <a:pPr/>
              <a:t>9/4/2024</a:t>
            </a:fld>
            <a:endParaRPr lang="en-US"/>
          </a:p>
        </p:txBody>
      </p:sp>
      <p:sp>
        <p:nvSpPr>
          <p:cNvPr id="5" name="Footer Placeholder 4"/>
          <p:cNvSpPr>
            <a:spLocks noGrp="1"/>
          </p:cNvSpPr>
          <p:nvPr>
            <p:ph type="ftr" sz="quarter" idx="3"/>
          </p:nvPr>
        </p:nvSpPr>
        <p:spPr>
          <a:xfrm>
            <a:off x="7264399" y="9706056"/>
            <a:ext cx="8852189" cy="411480"/>
          </a:xfrm>
          <a:prstGeom prst="rect">
            <a:avLst/>
          </a:prstGeom>
        </p:spPr>
        <p:txBody>
          <a:bodyPr vert="horz" lIns="91440" tIns="45720" rIns="91440" bIns="45720" rtlCol="0" anchor="ctr"/>
          <a:lstStyle>
            <a:lvl1pPr algn="r">
              <a:defRPr sz="15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6256000" y="9706056"/>
            <a:ext cx="1460501" cy="411480"/>
          </a:xfrm>
          <a:prstGeom prst="rect">
            <a:avLst/>
          </a:prstGeom>
        </p:spPr>
        <p:txBody>
          <a:bodyPr vert="horz" lIns="91440" tIns="45720" rIns="91440" bIns="45720" rtlCol="0" anchor="ctr"/>
          <a:lstStyle>
            <a:lvl1pPr algn="l">
              <a:defRPr sz="1500">
                <a:solidFill>
                  <a:schemeClr val="tx1">
                    <a:lumMod val="95000"/>
                    <a:lumOff val="5000"/>
                  </a:schemeClr>
                </a:solidFill>
                <a:latin typeface="+mj-lt"/>
              </a:defRPr>
            </a:lvl1pPr>
          </a:lstStyle>
          <a:p>
            <a:fld id="{B6F15528-21DE-4FAA-801E-634DDDAF4B2B}" type="slidenum">
              <a:rPr lang="en-US" smtClean="0"/>
              <a:pPr/>
              <a:t>‹#›</a:t>
            </a:fld>
            <a:endParaRPr lang="en-US"/>
          </a:p>
        </p:txBody>
      </p:sp>
      <p:cxnSp>
        <p:nvCxnSpPr>
          <p:cNvPr id="7" name="Straight Connector 6"/>
          <p:cNvCxnSpPr/>
          <p:nvPr/>
        </p:nvCxnSpPr>
        <p:spPr>
          <a:xfrm flipV="1">
            <a:off x="1143000" y="1239486"/>
            <a:ext cx="0" cy="1371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64853"/>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1371600" rtl="0" eaLnBrk="1" latinLnBrk="0" hangingPunct="1">
        <a:lnSpc>
          <a:spcPct val="80000"/>
        </a:lnSpc>
        <a:spcBef>
          <a:spcPct val="0"/>
        </a:spcBef>
        <a:buNone/>
        <a:defRPr sz="7500" kern="1200" cap="all" spc="150" baseline="0">
          <a:solidFill>
            <a:schemeClr val="tx1">
              <a:lumMod val="95000"/>
              <a:lumOff val="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Tw Cen MT" panose="020B0602020104020603" pitchFamily="34" charset="0"/>
        <a:buChar char=" "/>
        <a:defRPr sz="3300" kern="1200">
          <a:solidFill>
            <a:schemeClr val="tx1"/>
          </a:solidFill>
          <a:latin typeface="+mn-lt"/>
          <a:ea typeface="+mn-ea"/>
          <a:cs typeface="+mn-cs"/>
        </a:defRPr>
      </a:lvl1pPr>
      <a:lvl2pPr marL="39776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700" kern="1200">
          <a:solidFill>
            <a:schemeClr val="tx1"/>
          </a:solidFill>
          <a:latin typeface="+mn-lt"/>
          <a:ea typeface="+mn-ea"/>
          <a:cs typeface="+mn-cs"/>
        </a:defRPr>
      </a:lvl2pPr>
      <a:lvl3pPr marL="6720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3pPr>
      <a:lvl4pPr marL="89154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4pPr>
      <a:lvl5pPr marL="116586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5pPr>
      <a:lvl6pPr marL="1371600"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6pPr>
      <a:lvl7pPr marL="1591056"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7pPr>
      <a:lvl8pPr marL="1824228"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8pPr>
      <a:lvl9pPr marL="2043684" indent="-205740" algn="l" defTabSz="1371600" rtl="0" eaLnBrk="1" latinLnBrk="0" hangingPunct="1">
        <a:lnSpc>
          <a:spcPct val="90000"/>
        </a:lnSpc>
        <a:spcBef>
          <a:spcPts val="300"/>
        </a:spcBef>
        <a:spcAft>
          <a:spcPts val="600"/>
        </a:spcAft>
        <a:buClr>
          <a:schemeClr val="accent1"/>
        </a:buClr>
        <a:buFont typeface="Wingdings 3" pitchFamily="18" charset="2"/>
        <a:buChar char=""/>
        <a:defRPr sz="21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59783" y="2041700"/>
            <a:ext cx="6810338" cy="6203599"/>
          </a:xfrm>
          <a:custGeom>
            <a:avLst/>
            <a:gdLst/>
            <a:ahLst/>
            <a:cxnLst/>
            <a:rect l="l" t="t" r="r" b="b"/>
            <a:pathLst>
              <a:path w="6810338" h="6203599">
                <a:moveTo>
                  <a:pt x="0" y="0"/>
                </a:moveTo>
                <a:lnTo>
                  <a:pt x="6810338" y="0"/>
                </a:lnTo>
                <a:lnTo>
                  <a:pt x="6810338" y="6203600"/>
                </a:lnTo>
                <a:lnTo>
                  <a:pt x="0" y="6203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93670" y="2694505"/>
            <a:ext cx="7736750" cy="5514330"/>
          </a:xfrm>
          <a:prstGeom prst="rect">
            <a:avLst/>
          </a:prstGeom>
        </p:spPr>
        <p:txBody>
          <a:bodyPr lIns="0" tIns="0" rIns="0" bIns="0" rtlCol="0" anchor="t">
            <a:spAutoFit/>
          </a:bodyPr>
          <a:lstStyle/>
          <a:p>
            <a:pPr algn="just">
              <a:lnSpc>
                <a:spcPts val="8628"/>
              </a:lnSpc>
            </a:pPr>
            <a:r>
              <a:rPr lang="en-US" sz="8987" spc="-862" dirty="0">
                <a:solidFill>
                  <a:srgbClr val="156669"/>
                </a:solidFill>
                <a:latin typeface="Public Sans"/>
              </a:rPr>
              <a:t>Leukemia Cancer Detection using Machine Learning</a:t>
            </a:r>
          </a:p>
          <a:p>
            <a:pPr marL="0" lvl="0" indent="0" algn="just">
              <a:lnSpc>
                <a:spcPts val="8628"/>
              </a:lnSpc>
            </a:pPr>
            <a:endParaRPr lang="en-US" sz="8987" spc="-862" dirty="0">
              <a:solidFill>
                <a:srgbClr val="156669"/>
              </a:solidFill>
              <a:latin typeface="Public Sans"/>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5A72-0FB7-C901-2375-A0393873F15C}"/>
              </a:ext>
            </a:extLst>
          </p:cNvPr>
          <p:cNvSpPr>
            <a:spLocks noGrp="1"/>
          </p:cNvSpPr>
          <p:nvPr>
            <p:ph type="title"/>
          </p:nvPr>
        </p:nvSpPr>
        <p:spPr>
          <a:xfrm>
            <a:off x="-1295400" y="7440206"/>
            <a:ext cx="15468600" cy="2194560"/>
          </a:xfrm>
        </p:spPr>
        <p:txBody>
          <a:bodyPr/>
          <a:lstStyle/>
          <a:p>
            <a:r>
              <a:rPr lang="en-IN" dirty="0">
                <a:latin typeface="Times New Roman" panose="02020603050405020304" pitchFamily="18" charset="0"/>
                <a:cs typeface="Times New Roman" panose="02020603050405020304" pitchFamily="18" charset="0"/>
              </a:rPr>
              <a:t>EXISTING SYSTEM </a:t>
            </a:r>
          </a:p>
        </p:txBody>
      </p:sp>
    </p:spTree>
    <p:extLst>
      <p:ext uri="{BB962C8B-B14F-4D97-AF65-F5344CB8AC3E}">
        <p14:creationId xmlns:p14="http://schemas.microsoft.com/office/powerpoint/2010/main" val="4222872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839152" y="679822"/>
            <a:ext cx="16763048" cy="8812669"/>
          </a:xfrm>
          <a:prstGeom prst="rect">
            <a:avLst/>
          </a:prstGeom>
        </p:spPr>
        <p:txBody>
          <a:bodyPr wrap="square" lIns="0" tIns="0" rIns="0" bIns="0" rtlCol="0" anchor="t">
            <a:spAutoFit/>
          </a:bodyPr>
          <a:lstStyle/>
          <a:p>
            <a:r>
              <a:rPr lang="en-US" sz="7200" b="1" dirty="0">
                <a:solidFill>
                  <a:srgbClr val="002060"/>
                </a:solidFill>
              </a:rPr>
              <a:t>Existing System:</a:t>
            </a:r>
            <a:endParaRPr lang="en-US" sz="7200" dirty="0">
              <a:solidFill>
                <a:srgbClr val="002060"/>
              </a:solidFill>
            </a:endParaRPr>
          </a:p>
          <a:p>
            <a:pPr>
              <a:buFont typeface="+mj-lt"/>
              <a:buAutoNum type="arabicPeriod"/>
            </a:pPr>
            <a:r>
              <a:rPr lang="en-US" sz="6600" b="1" dirty="0"/>
              <a:t>Manual Diagnosis:</a:t>
            </a:r>
            <a:r>
              <a:rPr lang="en-US" sz="6600" dirty="0"/>
              <a:t> Relies on pathologists examining blood smear images, which is labor-intensive.</a:t>
            </a:r>
          </a:p>
          <a:p>
            <a:pPr>
              <a:buFont typeface="+mj-lt"/>
              <a:buAutoNum type="arabicPeriod"/>
            </a:pPr>
            <a:r>
              <a:rPr lang="en-US" sz="6600" b="1" dirty="0"/>
              <a:t>Prone to Errors:</a:t>
            </a:r>
            <a:r>
              <a:rPr lang="en-US" sz="6600" dirty="0"/>
              <a:t> Susceptible to human error and variability in results.</a:t>
            </a:r>
          </a:p>
          <a:p>
            <a:pPr>
              <a:buFont typeface="+mj-lt"/>
              <a:buAutoNum type="arabicPeriod"/>
            </a:pPr>
            <a:r>
              <a:rPr lang="en-US" sz="6600" b="1" dirty="0"/>
              <a:t>Time-Consuming:</a:t>
            </a:r>
            <a:r>
              <a:rPr lang="en-US" sz="6600" dirty="0"/>
              <a:t> Slow and costly process with potential delays in diagnosis.</a:t>
            </a:r>
          </a:p>
          <a:p>
            <a:pPr>
              <a:lnSpc>
                <a:spcPts val="5038"/>
              </a:lnSpc>
            </a:pPr>
            <a:endParaRPr lang="en-US" sz="4000" b="1" spc="-503" dirty="0">
              <a:latin typeface="Perpetua Titling MT" panose="02020502060505020804" pitchFamily="18" charset="0"/>
            </a:endParaRPr>
          </a:p>
        </p:txBody>
      </p:sp>
    </p:spTree>
    <p:extLst>
      <p:ext uri="{BB962C8B-B14F-4D97-AF65-F5344CB8AC3E}">
        <p14:creationId xmlns:p14="http://schemas.microsoft.com/office/powerpoint/2010/main" val="2011843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D6B7-3C6D-C504-62E0-142650C11AB5}"/>
              </a:ext>
            </a:extLst>
          </p:cNvPr>
          <p:cNvSpPr>
            <a:spLocks noGrp="1"/>
          </p:cNvSpPr>
          <p:nvPr>
            <p:ph type="ctrTitle"/>
          </p:nvPr>
        </p:nvSpPr>
        <p:spPr>
          <a:xfrm>
            <a:off x="685800" y="7440206"/>
            <a:ext cx="13258800" cy="2194560"/>
          </a:xfrm>
        </p:spPr>
        <p:txBody>
          <a:bodyPr/>
          <a:lstStyle/>
          <a:p>
            <a:r>
              <a:rPr lang="en-IN" dirty="0">
                <a:latin typeface="Times New Roman" panose="02020603050405020304" pitchFamily="18" charset="0"/>
                <a:cs typeface="Times New Roman" panose="02020603050405020304" pitchFamily="18" charset="0"/>
              </a:rPr>
              <a:t>PROPOSED SYSTEM</a:t>
            </a:r>
          </a:p>
        </p:txBody>
      </p:sp>
    </p:spTree>
    <p:extLst>
      <p:ext uri="{BB962C8B-B14F-4D97-AF65-F5344CB8AC3E}">
        <p14:creationId xmlns:p14="http://schemas.microsoft.com/office/powerpoint/2010/main" val="3081522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69702D-75BF-0676-80F3-7DC865AACCAD}"/>
              </a:ext>
            </a:extLst>
          </p:cNvPr>
          <p:cNvSpPr txBox="1"/>
          <p:nvPr/>
        </p:nvSpPr>
        <p:spPr>
          <a:xfrm>
            <a:off x="1143000" y="434518"/>
            <a:ext cx="14478000" cy="9510296"/>
          </a:xfrm>
          <a:prstGeom prst="rect">
            <a:avLst/>
          </a:prstGeom>
          <a:noFill/>
        </p:spPr>
        <p:txBody>
          <a:bodyPr wrap="square">
            <a:spAutoFit/>
          </a:bodyPr>
          <a:lstStyle/>
          <a:p>
            <a:r>
              <a:rPr lang="en-IN" sz="7200" b="1" dirty="0">
                <a:solidFill>
                  <a:srgbClr val="C00000"/>
                </a:solidFill>
              </a:rPr>
              <a:t>Proposed System:</a:t>
            </a:r>
            <a:endParaRPr lang="en-IN" sz="7200" dirty="0">
              <a:solidFill>
                <a:srgbClr val="C00000"/>
              </a:solidFill>
            </a:endParaRPr>
          </a:p>
          <a:p>
            <a:pPr>
              <a:buFont typeface="+mj-lt"/>
              <a:buAutoNum type="arabicPeriod"/>
            </a:pPr>
            <a:r>
              <a:rPr lang="en-IN" sz="6000" b="1" dirty="0"/>
              <a:t>Automated Diagnosis:</a:t>
            </a:r>
            <a:r>
              <a:rPr lang="en-IN" sz="6000" dirty="0"/>
              <a:t> Utilizes deep learning models like CNN, ResNet, and VGG for faster, more accurate leukemia detection.</a:t>
            </a:r>
          </a:p>
          <a:p>
            <a:pPr>
              <a:buFont typeface="+mj-lt"/>
              <a:buAutoNum type="arabicPeriod"/>
            </a:pPr>
            <a:r>
              <a:rPr lang="en-IN" sz="6000" b="1" dirty="0"/>
              <a:t>Scalable and Cost-Effective:</a:t>
            </a:r>
            <a:r>
              <a:rPr lang="en-IN" sz="6000" dirty="0"/>
              <a:t> Handles large volumes efficiently, reducing reliance on manual labor and lowering costs.</a:t>
            </a:r>
          </a:p>
          <a:p>
            <a:pPr>
              <a:buFont typeface="+mj-lt"/>
              <a:buAutoNum type="arabicPeriod"/>
            </a:pPr>
            <a:r>
              <a:rPr lang="en-IN" sz="6000" b="1" dirty="0"/>
              <a:t>Consistent and Early Detection:</a:t>
            </a:r>
            <a:r>
              <a:rPr lang="en-IN" sz="6000" dirty="0"/>
              <a:t> Ensures consistent results with the potential for early diagnosis, improving patient outcomes.</a:t>
            </a:r>
          </a:p>
        </p:txBody>
      </p:sp>
    </p:spTree>
    <p:extLst>
      <p:ext uri="{BB962C8B-B14F-4D97-AF65-F5344CB8AC3E}">
        <p14:creationId xmlns:p14="http://schemas.microsoft.com/office/powerpoint/2010/main" val="1305052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5A72-0FB7-C901-2375-A0393873F15C}"/>
              </a:ext>
            </a:extLst>
          </p:cNvPr>
          <p:cNvSpPr>
            <a:spLocks noGrp="1"/>
          </p:cNvSpPr>
          <p:nvPr>
            <p:ph type="title"/>
          </p:nvPr>
        </p:nvSpPr>
        <p:spPr>
          <a:xfrm>
            <a:off x="685800" y="7440206"/>
            <a:ext cx="15849600" cy="2194560"/>
          </a:xfrm>
        </p:spPr>
        <p:txBody>
          <a:bodyPr/>
          <a:lstStyle/>
          <a:p>
            <a:r>
              <a:rPr lang="en-IN" dirty="0">
                <a:latin typeface="Times New Roman" panose="02020603050405020304" pitchFamily="18" charset="0"/>
                <a:cs typeface="Times New Roman" panose="02020603050405020304" pitchFamily="18" charset="0"/>
              </a:rPr>
              <a:t>SYSTEM CONFIGURATION</a:t>
            </a:r>
          </a:p>
        </p:txBody>
      </p:sp>
    </p:spTree>
    <p:extLst>
      <p:ext uri="{BB962C8B-B14F-4D97-AF65-F5344CB8AC3E}">
        <p14:creationId xmlns:p14="http://schemas.microsoft.com/office/powerpoint/2010/main" val="245309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A5EF23-B1CB-E9A9-61AF-61199683E24B}"/>
              </a:ext>
            </a:extLst>
          </p:cNvPr>
          <p:cNvSpPr txBox="1"/>
          <p:nvPr/>
        </p:nvSpPr>
        <p:spPr>
          <a:xfrm>
            <a:off x="4495800" y="571500"/>
            <a:ext cx="11049000" cy="1015663"/>
          </a:xfrm>
          <a:prstGeom prst="rect">
            <a:avLst/>
          </a:prstGeom>
          <a:noFill/>
        </p:spPr>
        <p:txBody>
          <a:bodyPr wrap="square">
            <a:spAutoFit/>
          </a:bodyPr>
          <a:lstStyle/>
          <a:p>
            <a:r>
              <a:rPr lang="en-IN" sz="6000" b="1" dirty="0">
                <a:solidFill>
                  <a:schemeClr val="accent2">
                    <a:lumMod val="50000"/>
                  </a:schemeClr>
                </a:solidFill>
                <a:latin typeface="Times New Roman" panose="02020603050405020304" pitchFamily="18" charset="0"/>
                <a:cs typeface="Times New Roman" panose="02020603050405020304" pitchFamily="18" charset="0"/>
              </a:rPr>
              <a:t>SYSTEM CONFIGURATION</a:t>
            </a:r>
            <a:endParaRPr lang="en-IN" sz="6000" b="1" dirty="0">
              <a:solidFill>
                <a:schemeClr val="accent2">
                  <a:lumMod val="50000"/>
                </a:schemeClr>
              </a:solidFill>
            </a:endParaRPr>
          </a:p>
        </p:txBody>
      </p:sp>
      <p:sp>
        <p:nvSpPr>
          <p:cNvPr id="7" name="TextBox 6">
            <a:extLst>
              <a:ext uri="{FF2B5EF4-FFF2-40B4-BE49-F238E27FC236}">
                <a16:creationId xmlns:a16="http://schemas.microsoft.com/office/drawing/2014/main" id="{EAE5E203-3BFD-B25D-6676-9BD25E97DB27}"/>
              </a:ext>
            </a:extLst>
          </p:cNvPr>
          <p:cNvSpPr txBox="1"/>
          <p:nvPr/>
        </p:nvSpPr>
        <p:spPr>
          <a:xfrm>
            <a:off x="1143000" y="1790700"/>
            <a:ext cx="16992600" cy="7478970"/>
          </a:xfrm>
          <a:prstGeom prst="rect">
            <a:avLst/>
          </a:prstGeom>
          <a:noFill/>
        </p:spPr>
        <p:txBody>
          <a:bodyPr wrap="square">
            <a:spAutoFit/>
          </a:bodyPr>
          <a:lstStyle/>
          <a:p>
            <a:r>
              <a:rPr lang="en-IN" sz="4800" b="1" dirty="0">
                <a:solidFill>
                  <a:srgbClr val="002060"/>
                </a:solidFill>
              </a:rPr>
              <a:t>SOFTWARE REQUIREMENTS</a:t>
            </a:r>
            <a:r>
              <a:rPr lang="en-IN" sz="4800" b="1" dirty="0"/>
              <a:t>:</a:t>
            </a:r>
            <a:endParaRPr lang="en-IN" sz="4800" dirty="0"/>
          </a:p>
          <a:p>
            <a:pPr>
              <a:buFont typeface="Arial" panose="020B0604020202020204" pitchFamily="34" charset="0"/>
              <a:buChar char="•"/>
            </a:pPr>
            <a:r>
              <a:rPr lang="en-IN" sz="4800" b="1" dirty="0"/>
              <a:t>Backend:</a:t>
            </a:r>
            <a:r>
              <a:rPr lang="en-IN" sz="4800" dirty="0"/>
              <a:t> Flask for handling requests and model communication.</a:t>
            </a:r>
          </a:p>
          <a:p>
            <a:pPr>
              <a:buFont typeface="Arial" panose="020B0604020202020204" pitchFamily="34" charset="0"/>
              <a:buChar char="•"/>
            </a:pPr>
            <a:r>
              <a:rPr lang="en-IN" sz="4800" b="1" dirty="0"/>
              <a:t>Models:</a:t>
            </a:r>
            <a:r>
              <a:rPr lang="en-IN" sz="4800" dirty="0"/>
              <a:t> MobileNet50 for image validation; CNN for leukemia classification.</a:t>
            </a:r>
          </a:p>
          <a:p>
            <a:pPr>
              <a:buFont typeface="Arial" panose="020B0604020202020204" pitchFamily="34" charset="0"/>
              <a:buChar char="•"/>
            </a:pPr>
            <a:r>
              <a:rPr lang="en-IN" sz="4800" b="1" dirty="0"/>
              <a:t>Frontend:</a:t>
            </a:r>
            <a:r>
              <a:rPr lang="en-IN" sz="4800" dirty="0"/>
              <a:t> Simple HTML/CSS for image uploads.</a:t>
            </a:r>
          </a:p>
          <a:p>
            <a:pPr>
              <a:buFont typeface="Arial" panose="020B0604020202020204" pitchFamily="34" charset="0"/>
              <a:buChar char="•"/>
            </a:pPr>
            <a:r>
              <a:rPr lang="en-IN" sz="4800" b="1" dirty="0"/>
              <a:t>Storage:</a:t>
            </a:r>
            <a:r>
              <a:rPr lang="en-IN" sz="4800" dirty="0"/>
              <a:t> File-based in "static/uploads/".</a:t>
            </a:r>
          </a:p>
          <a:p>
            <a:pPr>
              <a:buFont typeface="Arial" panose="020B0604020202020204" pitchFamily="34" charset="0"/>
              <a:buChar char="•"/>
            </a:pPr>
            <a:r>
              <a:rPr lang="en-IN" sz="4800" b="1" dirty="0"/>
              <a:t>Deployment:</a:t>
            </a:r>
            <a:r>
              <a:rPr lang="en-IN" sz="4800" dirty="0"/>
              <a:t> Python-capable server for real-time processing.</a:t>
            </a:r>
          </a:p>
          <a:p>
            <a:r>
              <a:rPr lang="en-IN" sz="4800" b="1" dirty="0">
                <a:solidFill>
                  <a:srgbClr val="002060"/>
                </a:solidFill>
              </a:rPr>
              <a:t>HARDWARE REQUIREMENTS:</a:t>
            </a:r>
            <a:endParaRPr lang="en-IN" sz="4800" dirty="0">
              <a:solidFill>
                <a:srgbClr val="002060"/>
              </a:solidFill>
            </a:endParaRPr>
          </a:p>
          <a:p>
            <a:pPr>
              <a:buFont typeface="Arial" panose="020B0604020202020204" pitchFamily="34" charset="0"/>
              <a:buChar char="•"/>
            </a:pPr>
            <a:r>
              <a:rPr lang="en-IN" sz="4800" b="1" dirty="0"/>
              <a:t>RAM:</a:t>
            </a:r>
            <a:r>
              <a:rPr lang="en-IN" sz="4800" dirty="0"/>
              <a:t> 16 GB+ for smooth processing.</a:t>
            </a:r>
          </a:p>
          <a:p>
            <a:pPr>
              <a:buFont typeface="Arial" panose="020B0604020202020204" pitchFamily="34" charset="0"/>
              <a:buChar char="•"/>
            </a:pPr>
            <a:r>
              <a:rPr lang="en-IN" sz="4800" b="1" dirty="0"/>
              <a:t>CPU:</a:t>
            </a:r>
            <a:r>
              <a:rPr lang="en-IN" sz="4800" dirty="0"/>
              <a:t> Intel i5/AMD </a:t>
            </a:r>
            <a:r>
              <a:rPr lang="en-IN" sz="4800" dirty="0" err="1"/>
              <a:t>Ryzen</a:t>
            </a:r>
            <a:r>
              <a:rPr lang="en-IN" sz="4800" dirty="0"/>
              <a:t> 5+ for efficient multitasking.</a:t>
            </a:r>
          </a:p>
        </p:txBody>
      </p:sp>
    </p:spTree>
    <p:extLst>
      <p:ext uri="{BB962C8B-B14F-4D97-AF65-F5344CB8AC3E}">
        <p14:creationId xmlns:p14="http://schemas.microsoft.com/office/powerpoint/2010/main" val="2845532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D6B7-3C6D-C504-62E0-142650C11AB5}"/>
              </a:ext>
            </a:extLst>
          </p:cNvPr>
          <p:cNvSpPr>
            <a:spLocks noGrp="1"/>
          </p:cNvSpPr>
          <p:nvPr>
            <p:ph type="ctrTitle"/>
          </p:nvPr>
        </p:nvSpPr>
        <p:spPr>
          <a:xfrm>
            <a:off x="685800" y="7440206"/>
            <a:ext cx="15163800" cy="2194560"/>
          </a:xfrm>
        </p:spPr>
        <p:txBody>
          <a:bodyPr/>
          <a:lstStyle/>
          <a:p>
            <a:r>
              <a:rPr lang="en-IN" dirty="0">
                <a:latin typeface="Times New Roman" panose="02020603050405020304" pitchFamily="18" charset="0"/>
                <a:cs typeface="Times New Roman" panose="02020603050405020304" pitchFamily="18" charset="0"/>
              </a:rPr>
              <a:t>SYSTEM ARCHITECTURE</a:t>
            </a:r>
          </a:p>
        </p:txBody>
      </p:sp>
    </p:spTree>
    <p:extLst>
      <p:ext uri="{BB962C8B-B14F-4D97-AF65-F5344CB8AC3E}">
        <p14:creationId xmlns:p14="http://schemas.microsoft.com/office/powerpoint/2010/main" val="490658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6CB811-30D6-CBA6-8F2E-BBB30679D98C}"/>
              </a:ext>
            </a:extLst>
          </p:cNvPr>
          <p:cNvPicPr>
            <a:picLocks noChangeAspect="1"/>
          </p:cNvPicPr>
          <p:nvPr/>
        </p:nvPicPr>
        <p:blipFill>
          <a:blip r:embed="rId2"/>
          <a:stretch>
            <a:fillRect/>
          </a:stretch>
        </p:blipFill>
        <p:spPr>
          <a:xfrm>
            <a:off x="3810000" y="2196763"/>
            <a:ext cx="10058400" cy="7259320"/>
          </a:xfrm>
          <a:prstGeom prst="rect">
            <a:avLst/>
          </a:prstGeom>
        </p:spPr>
      </p:pic>
      <p:sp>
        <p:nvSpPr>
          <p:cNvPr id="4" name="TextBox 3">
            <a:extLst>
              <a:ext uri="{FF2B5EF4-FFF2-40B4-BE49-F238E27FC236}">
                <a16:creationId xmlns:a16="http://schemas.microsoft.com/office/drawing/2014/main" id="{0D9F1F37-BE49-63D3-6C1C-0104CF188723}"/>
              </a:ext>
            </a:extLst>
          </p:cNvPr>
          <p:cNvSpPr txBox="1"/>
          <p:nvPr/>
        </p:nvSpPr>
        <p:spPr>
          <a:xfrm>
            <a:off x="4343400" y="647700"/>
            <a:ext cx="12420600" cy="1015663"/>
          </a:xfrm>
          <a:prstGeom prst="rect">
            <a:avLst/>
          </a:prstGeom>
          <a:noFill/>
        </p:spPr>
        <p:txBody>
          <a:bodyPr wrap="square">
            <a:spAutoFit/>
          </a:bodyPr>
          <a:lstStyle/>
          <a:p>
            <a:r>
              <a:rPr lang="en-IN" sz="6000" dirty="0">
                <a:latin typeface="Times New Roman" panose="02020603050405020304" pitchFamily="18" charset="0"/>
                <a:cs typeface="Times New Roman" panose="02020603050405020304" pitchFamily="18" charset="0"/>
              </a:rPr>
              <a:t>SYSTEM ARCHITECTURE</a:t>
            </a:r>
            <a:endParaRPr lang="en-IN" sz="6000" dirty="0"/>
          </a:p>
        </p:txBody>
      </p:sp>
    </p:spTree>
    <p:extLst>
      <p:ext uri="{BB962C8B-B14F-4D97-AF65-F5344CB8AC3E}">
        <p14:creationId xmlns:p14="http://schemas.microsoft.com/office/powerpoint/2010/main" val="3727345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8CB5-4D18-A32F-FDFA-03E6EBA97821}"/>
              </a:ext>
            </a:extLst>
          </p:cNvPr>
          <p:cNvSpPr>
            <a:spLocks noGrp="1"/>
          </p:cNvSpPr>
          <p:nvPr>
            <p:ph type="ctrTitle"/>
          </p:nvPr>
        </p:nvSpPr>
        <p:spPr>
          <a:xfrm>
            <a:off x="-3505200" y="7440206"/>
            <a:ext cx="16992600" cy="2194560"/>
          </a:xfrm>
        </p:spPr>
        <p:txBody>
          <a:bodyPr/>
          <a:lstStyle/>
          <a:p>
            <a:r>
              <a:rPr lang="en-IN" dirty="0">
                <a:latin typeface="Times New Roman" panose="02020603050405020304" pitchFamily="18" charset="0"/>
                <a:cs typeface="Times New Roman" panose="02020603050405020304" pitchFamily="18" charset="0"/>
              </a:rPr>
              <a:t>UML DIAGRAMS</a:t>
            </a:r>
          </a:p>
        </p:txBody>
      </p:sp>
    </p:spTree>
    <p:extLst>
      <p:ext uri="{BB962C8B-B14F-4D97-AF65-F5344CB8AC3E}">
        <p14:creationId xmlns:p14="http://schemas.microsoft.com/office/powerpoint/2010/main" val="2307105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6553200" y="952500"/>
            <a:ext cx="6781800" cy="1282402"/>
          </a:xfrm>
          <a:prstGeom prst="rect">
            <a:avLst/>
          </a:prstGeom>
        </p:spPr>
        <p:txBody>
          <a:bodyPr wrap="square" lIns="0" tIns="0" rIns="0" bIns="0" rtlCol="0" anchor="t">
            <a:spAutoFit/>
          </a:bodyPr>
          <a:lstStyle/>
          <a:p>
            <a:pPr>
              <a:lnSpc>
                <a:spcPts val="5038"/>
              </a:lnSpc>
            </a:pPr>
            <a:r>
              <a:rPr lang="en-US" sz="6000" spc="-503" dirty="0">
                <a:latin typeface="MS UI Gothic" panose="020B0600070205080204" pitchFamily="34" charset="-128"/>
                <a:ea typeface="MS UI Gothic" panose="020B0600070205080204" pitchFamily="34" charset="-128"/>
                <a:cs typeface="Times New Roman" panose="02020603050405020304" pitchFamily="18" charset="0"/>
              </a:rPr>
              <a:t>USECASE</a:t>
            </a:r>
            <a:r>
              <a:rPr lang="en-US" sz="6000" spc="-503" dirty="0">
                <a:latin typeface="MS UI Gothic" panose="020B0600070205080204" pitchFamily="34" charset="-128"/>
                <a:ea typeface="MS UI Gothic" panose="020B0600070205080204" pitchFamily="34" charset="-128"/>
              </a:rPr>
              <a:t> DIAGRAM</a:t>
            </a:r>
          </a:p>
          <a:p>
            <a:pPr marL="0" lvl="0" indent="0">
              <a:lnSpc>
                <a:spcPts val="5038"/>
              </a:lnSpc>
            </a:pPr>
            <a:endParaRPr lang="en-US" sz="5248" spc="-503" dirty="0">
              <a:latin typeface="Public Sans"/>
            </a:endParaRPr>
          </a:p>
        </p:txBody>
      </p:sp>
      <p:pic>
        <p:nvPicPr>
          <p:cNvPr id="4" name="Picture 3">
            <a:extLst>
              <a:ext uri="{FF2B5EF4-FFF2-40B4-BE49-F238E27FC236}">
                <a16:creationId xmlns:a16="http://schemas.microsoft.com/office/drawing/2014/main" id="{4D204084-980C-939A-38AD-620EFC31BECE}"/>
              </a:ext>
            </a:extLst>
          </p:cNvPr>
          <p:cNvPicPr>
            <a:picLocks noChangeAspect="1"/>
          </p:cNvPicPr>
          <p:nvPr/>
        </p:nvPicPr>
        <p:blipFill>
          <a:blip r:embed="rId2"/>
          <a:stretch>
            <a:fillRect/>
          </a:stretch>
        </p:blipFill>
        <p:spPr>
          <a:xfrm>
            <a:off x="2895600" y="2234903"/>
            <a:ext cx="12496800" cy="7099598"/>
          </a:xfrm>
          <a:prstGeom prst="rect">
            <a:avLst/>
          </a:prstGeom>
        </p:spPr>
      </p:pic>
    </p:spTree>
    <p:extLst>
      <p:ext uri="{BB962C8B-B14F-4D97-AF65-F5344CB8AC3E}">
        <p14:creationId xmlns:p14="http://schemas.microsoft.com/office/powerpoint/2010/main" val="2200021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TextBox 2"/>
          <p:cNvSpPr txBox="1"/>
          <p:nvPr/>
        </p:nvSpPr>
        <p:spPr>
          <a:xfrm>
            <a:off x="914400" y="2552700"/>
            <a:ext cx="10522996" cy="4801314"/>
          </a:xfrm>
          <a:prstGeom prst="rect">
            <a:avLst/>
          </a:prstGeom>
        </p:spPr>
        <p:txBody>
          <a:bodyPr wrap="square" lIns="0" tIns="0" rIns="0" bIns="0" rtlCol="0" anchor="t">
            <a:spAutoFit/>
          </a:bodyPr>
          <a:lstStyle/>
          <a:p>
            <a:pPr algn="just"/>
            <a:endParaRPr lang="en-US" sz="4000" spc="-460" dirty="0">
              <a:solidFill>
                <a:srgbClr val="156669"/>
              </a:solidFill>
              <a:latin typeface="Times New Roman" panose="02020603050405020304" pitchFamily="18" charset="0"/>
              <a:cs typeface="Times New Roman" panose="02020603050405020304" pitchFamily="18" charset="0"/>
            </a:endParaRPr>
          </a:p>
          <a:p>
            <a:pPr algn="just"/>
            <a:r>
              <a:rPr lang="en-IN" sz="4800" b="1" dirty="0">
                <a:solidFill>
                  <a:schemeClr val="accent1">
                    <a:lumMod val="50000"/>
                  </a:schemeClr>
                </a:solidFill>
                <a:latin typeface="Times New Roman" panose="02020603050405020304" pitchFamily="18" charset="0"/>
                <a:cs typeface="Times New Roman" panose="02020603050405020304" pitchFamily="18" charset="0"/>
                <a:sym typeface="+mn-ea"/>
              </a:rPr>
              <a:t>Under the Guidance of  : </a:t>
            </a:r>
            <a:r>
              <a:rPr lang="en-GB" altLang="en-IN" sz="4800" b="1" dirty="0">
                <a:solidFill>
                  <a:schemeClr val="accent1">
                    <a:lumMod val="50000"/>
                  </a:schemeClr>
                </a:solidFill>
                <a:latin typeface="Times New Roman" panose="02020603050405020304" pitchFamily="18" charset="0"/>
                <a:cs typeface="Times New Roman" panose="02020603050405020304" pitchFamily="18" charset="0"/>
                <a:sym typeface="+mn-ea"/>
              </a:rPr>
              <a:t> M. Srinivas</a:t>
            </a:r>
            <a:endParaRPr lang="en-US" sz="4800" spc="-460" dirty="0">
              <a:solidFill>
                <a:schemeClr val="accent1">
                  <a:lumMod val="50000"/>
                </a:schemeClr>
              </a:solidFill>
              <a:latin typeface="Times New Roman" panose="02020603050405020304" pitchFamily="18" charset="0"/>
              <a:cs typeface="Times New Roman" panose="02020603050405020304" pitchFamily="18" charset="0"/>
            </a:endParaRPr>
          </a:p>
          <a:p>
            <a:pPr algn="just"/>
            <a:endParaRPr lang="en-US" sz="4000" spc="-460" dirty="0">
              <a:solidFill>
                <a:schemeClr val="accent1">
                  <a:lumMod val="50000"/>
                </a:schemeClr>
              </a:solidFill>
              <a:latin typeface="Times New Roman" panose="02020603050405020304" pitchFamily="18" charset="0"/>
              <a:cs typeface="Times New Roman" panose="02020603050405020304" pitchFamily="18" charset="0"/>
            </a:endParaRPr>
          </a:p>
          <a:p>
            <a:pPr marL="571500" indent="-571500" algn="just">
              <a:buFont typeface="Wingdings" panose="05000000000000000000" pitchFamily="2" charset="2"/>
              <a:buChar char="Ø"/>
            </a:pPr>
            <a:r>
              <a:rPr lang="en-US" sz="4800" spc="-460" dirty="0">
                <a:solidFill>
                  <a:schemeClr val="accent1">
                    <a:lumMod val="50000"/>
                  </a:schemeClr>
                </a:solidFill>
                <a:latin typeface="Times New Roman" panose="02020603050405020304" pitchFamily="18" charset="0"/>
                <a:cs typeface="Times New Roman" panose="02020603050405020304" pitchFamily="18" charset="0"/>
              </a:rPr>
              <a:t>PBSN Sriya                   21R11A0595</a:t>
            </a:r>
          </a:p>
          <a:p>
            <a:pPr marL="571500" indent="-571500" algn="just">
              <a:buFont typeface="Wingdings" panose="05000000000000000000" pitchFamily="2" charset="2"/>
              <a:buChar char="Ø"/>
            </a:pPr>
            <a:r>
              <a:rPr lang="en-US" sz="4800" spc="-460" dirty="0">
                <a:solidFill>
                  <a:schemeClr val="accent1">
                    <a:lumMod val="50000"/>
                  </a:schemeClr>
                </a:solidFill>
                <a:latin typeface="Times New Roman" panose="02020603050405020304" pitchFamily="18" charset="0"/>
                <a:cs typeface="Times New Roman" panose="02020603050405020304" pitchFamily="18" charset="0"/>
              </a:rPr>
              <a:t>G  Anshuman               21R11A0568</a:t>
            </a:r>
          </a:p>
          <a:p>
            <a:pPr marL="571500" indent="-571500" algn="just">
              <a:buFont typeface="Wingdings" panose="05000000000000000000" pitchFamily="2" charset="2"/>
              <a:buChar char="Ø"/>
            </a:pPr>
            <a:r>
              <a:rPr lang="en-US" sz="4800" spc="-460" dirty="0">
                <a:solidFill>
                  <a:schemeClr val="accent1">
                    <a:lumMod val="50000"/>
                  </a:schemeClr>
                </a:solidFill>
                <a:latin typeface="Times New Roman" panose="02020603050405020304" pitchFamily="18" charset="0"/>
                <a:cs typeface="Times New Roman" panose="02020603050405020304" pitchFamily="18" charset="0"/>
              </a:rPr>
              <a:t>Dinesh                              22R15A0510</a:t>
            </a:r>
          </a:p>
          <a:p>
            <a:pPr marL="0" lvl="0" indent="0" algn="just"/>
            <a:endParaRPr lang="en-US" sz="4000" spc="-460" dirty="0">
              <a:solidFill>
                <a:srgbClr val="156669"/>
              </a:solidFill>
              <a:latin typeface="Times New Roman" panose="02020603050405020304" pitchFamily="18" charset="0"/>
              <a:cs typeface="Times New Roman" panose="02020603050405020304" pitchFamily="18" charset="0"/>
            </a:endParaRPr>
          </a:p>
        </p:txBody>
      </p:sp>
      <p:grpSp>
        <p:nvGrpSpPr>
          <p:cNvPr id="3" name="Group 3"/>
          <p:cNvGrpSpPr/>
          <p:nvPr/>
        </p:nvGrpSpPr>
        <p:grpSpPr>
          <a:xfrm>
            <a:off x="10820400" y="1409700"/>
            <a:ext cx="7254547" cy="6567726"/>
            <a:chOff x="0" y="0"/>
            <a:chExt cx="5580380" cy="5052060"/>
          </a:xfrm>
        </p:grpSpPr>
        <p:sp>
          <p:nvSpPr>
            <p:cNvPr id="4" name="Freeform 4"/>
            <p:cNvSpPr/>
            <p:nvPr/>
          </p:nvSpPr>
          <p:spPr>
            <a:xfrm>
              <a:off x="-635000" y="-673100"/>
              <a:ext cx="6488430" cy="6027420"/>
            </a:xfrm>
            <a:custGeom>
              <a:avLst/>
              <a:gdLst/>
              <a:ahLst/>
              <a:cxnLst/>
              <a:rect l="l" t="t" r="r" b="b"/>
              <a:pathLst>
                <a:path w="6488430" h="602742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7900" r="-17900"/>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AE0378-5DDF-02C2-90A6-844B95144AC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162300"/>
            <a:ext cx="15316200" cy="5562600"/>
          </a:xfrm>
          <a:prstGeom prst="rect">
            <a:avLst/>
          </a:prstGeom>
          <a:noFill/>
          <a:ln>
            <a:noFill/>
          </a:ln>
        </p:spPr>
      </p:pic>
      <p:sp>
        <p:nvSpPr>
          <p:cNvPr id="3" name="TextBox 2">
            <a:extLst>
              <a:ext uri="{FF2B5EF4-FFF2-40B4-BE49-F238E27FC236}">
                <a16:creationId xmlns:a16="http://schemas.microsoft.com/office/drawing/2014/main" id="{9FA21294-EDDC-C740-F945-E82F53EFD75F}"/>
              </a:ext>
            </a:extLst>
          </p:cNvPr>
          <p:cNvSpPr txBox="1"/>
          <p:nvPr/>
        </p:nvSpPr>
        <p:spPr>
          <a:xfrm>
            <a:off x="5715000" y="1409700"/>
            <a:ext cx="8377033" cy="1107996"/>
          </a:xfrm>
          <a:prstGeom prst="rect">
            <a:avLst/>
          </a:prstGeom>
          <a:noFill/>
        </p:spPr>
        <p:txBody>
          <a:bodyPr wrap="square" rtlCol="0">
            <a:spAutoFit/>
          </a:bodyPr>
          <a:lstStyle/>
          <a:p>
            <a:r>
              <a:rPr lang="en-IN" sz="6600" dirty="0"/>
              <a:t>SEQUENCE DIAGRAM</a:t>
            </a:r>
          </a:p>
        </p:txBody>
      </p:sp>
    </p:spTree>
    <p:extLst>
      <p:ext uri="{BB962C8B-B14F-4D97-AF65-F5344CB8AC3E}">
        <p14:creationId xmlns:p14="http://schemas.microsoft.com/office/powerpoint/2010/main" val="2696503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476F4C-CE07-8F57-08D6-9FFF026A31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400300"/>
            <a:ext cx="10668000" cy="6629400"/>
          </a:xfrm>
          <a:prstGeom prst="rect">
            <a:avLst/>
          </a:prstGeom>
          <a:noFill/>
          <a:ln>
            <a:noFill/>
          </a:ln>
        </p:spPr>
      </p:pic>
      <p:sp>
        <p:nvSpPr>
          <p:cNvPr id="6" name="TextBox 5">
            <a:extLst>
              <a:ext uri="{FF2B5EF4-FFF2-40B4-BE49-F238E27FC236}">
                <a16:creationId xmlns:a16="http://schemas.microsoft.com/office/drawing/2014/main" id="{351C5FED-20D7-7A26-1427-19FDFC58F661}"/>
              </a:ext>
            </a:extLst>
          </p:cNvPr>
          <p:cNvSpPr txBox="1"/>
          <p:nvPr/>
        </p:nvSpPr>
        <p:spPr>
          <a:xfrm>
            <a:off x="4038600" y="723900"/>
            <a:ext cx="12954000" cy="1125501"/>
          </a:xfrm>
          <a:prstGeom prst="rect">
            <a:avLst/>
          </a:prstGeom>
          <a:noFill/>
        </p:spPr>
        <p:txBody>
          <a:bodyPr wrap="square">
            <a:spAutoFit/>
          </a:bodyPr>
          <a:lstStyle/>
          <a:p>
            <a:pPr algn="just">
              <a:lnSpc>
                <a:spcPct val="107000"/>
              </a:lnSpc>
              <a:spcAft>
                <a:spcPts val="800"/>
              </a:spcAft>
            </a:pPr>
            <a:r>
              <a:rPr lang="en-IN" sz="6600" b="1" kern="100" dirty="0">
                <a:effectLst/>
                <a:latin typeface="Times New Roman" panose="02020603050405020304" pitchFamily="18" charset="0"/>
                <a:ea typeface="Calibri" panose="020F0502020204030204" pitchFamily="34" charset="0"/>
                <a:cs typeface="Times New Roman" panose="02020603050405020304" pitchFamily="18" charset="0"/>
              </a:rPr>
              <a:t>ACTIVITY DIAGRAM</a:t>
            </a:r>
            <a:endParaRPr lang="en-IN" sz="6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218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917BA2-47FD-CCE0-A492-CCE16642FF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400300"/>
            <a:ext cx="14325600" cy="7315200"/>
          </a:xfrm>
          <a:prstGeom prst="rect">
            <a:avLst/>
          </a:prstGeom>
          <a:noFill/>
          <a:ln>
            <a:noFill/>
          </a:ln>
        </p:spPr>
      </p:pic>
      <p:sp>
        <p:nvSpPr>
          <p:cNvPr id="4" name="TextBox 3">
            <a:extLst>
              <a:ext uri="{FF2B5EF4-FFF2-40B4-BE49-F238E27FC236}">
                <a16:creationId xmlns:a16="http://schemas.microsoft.com/office/drawing/2014/main" id="{186D3690-A46B-0BC7-F405-8DB37EBC5B75}"/>
              </a:ext>
            </a:extLst>
          </p:cNvPr>
          <p:cNvSpPr txBox="1"/>
          <p:nvPr/>
        </p:nvSpPr>
        <p:spPr>
          <a:xfrm>
            <a:off x="5410200" y="419100"/>
            <a:ext cx="9677400" cy="1107996"/>
          </a:xfrm>
          <a:prstGeom prst="rect">
            <a:avLst/>
          </a:prstGeom>
          <a:noFill/>
        </p:spPr>
        <p:txBody>
          <a:bodyPr wrap="square">
            <a:spAutoFit/>
          </a:bodyPr>
          <a:lstStyle/>
          <a:p>
            <a:r>
              <a:rPr lang="en-IN" sz="6600" b="1" dirty="0">
                <a:effectLst/>
                <a:latin typeface="Times New Roman" panose="02020603050405020304" pitchFamily="18" charset="0"/>
                <a:ea typeface="Calibri" panose="020F0502020204030204" pitchFamily="34" charset="0"/>
              </a:rPr>
              <a:t>CLASS DIAGRAM</a:t>
            </a:r>
            <a:endParaRPr lang="en-IN" sz="6600" dirty="0"/>
          </a:p>
        </p:txBody>
      </p:sp>
    </p:spTree>
    <p:extLst>
      <p:ext uri="{BB962C8B-B14F-4D97-AF65-F5344CB8AC3E}">
        <p14:creationId xmlns:p14="http://schemas.microsoft.com/office/powerpoint/2010/main" val="736297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D57E57A-0749-5171-4380-48222FADADE7}"/>
              </a:ext>
            </a:extLst>
          </p:cNvPr>
          <p:cNvSpPr txBox="1"/>
          <p:nvPr/>
        </p:nvSpPr>
        <p:spPr>
          <a:xfrm>
            <a:off x="914400" y="571500"/>
            <a:ext cx="14706600" cy="707886"/>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Methodology</a:t>
            </a:r>
          </a:p>
        </p:txBody>
      </p:sp>
      <p:sp>
        <p:nvSpPr>
          <p:cNvPr id="7" name="Oval 6">
            <a:extLst>
              <a:ext uri="{FF2B5EF4-FFF2-40B4-BE49-F238E27FC236}">
                <a16:creationId xmlns:a16="http://schemas.microsoft.com/office/drawing/2014/main" id="{22E0595E-A6B9-5BC6-A015-2E27E3BC25DC}"/>
              </a:ext>
            </a:extLst>
          </p:cNvPr>
          <p:cNvSpPr/>
          <p:nvPr/>
        </p:nvSpPr>
        <p:spPr>
          <a:xfrm>
            <a:off x="914400" y="2476500"/>
            <a:ext cx="4191000" cy="3200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8D9936F-7180-CCC2-02E7-5AFA29D11AFB}"/>
              </a:ext>
            </a:extLst>
          </p:cNvPr>
          <p:cNvSpPr/>
          <p:nvPr/>
        </p:nvSpPr>
        <p:spPr>
          <a:xfrm>
            <a:off x="4686300" y="6210300"/>
            <a:ext cx="4191000" cy="3200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CAA1DDD-C021-EBAB-654C-9E7372A2D453}"/>
              </a:ext>
            </a:extLst>
          </p:cNvPr>
          <p:cNvSpPr/>
          <p:nvPr/>
        </p:nvSpPr>
        <p:spPr>
          <a:xfrm>
            <a:off x="8991602" y="2643783"/>
            <a:ext cx="4191000" cy="3200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111FE01-2544-BBE4-CB36-08B2A04255C8}"/>
              </a:ext>
            </a:extLst>
          </p:cNvPr>
          <p:cNvSpPr txBox="1"/>
          <p:nvPr/>
        </p:nvSpPr>
        <p:spPr>
          <a:xfrm>
            <a:off x="2019300" y="3789521"/>
            <a:ext cx="2667000" cy="492443"/>
          </a:xfrm>
          <a:prstGeom prst="rect">
            <a:avLst/>
          </a:prstGeom>
          <a:noFill/>
        </p:spPr>
        <p:txBody>
          <a:bodyPr wrap="square" rtlCol="0">
            <a:spAutoFit/>
          </a:bodyPr>
          <a:lstStyle/>
          <a:p>
            <a:r>
              <a:rPr lang="en-US" sz="2600" b="1" dirty="0"/>
              <a:t>Data source</a:t>
            </a:r>
          </a:p>
        </p:txBody>
      </p:sp>
      <p:sp>
        <p:nvSpPr>
          <p:cNvPr id="11" name="Oval 10">
            <a:extLst>
              <a:ext uri="{FF2B5EF4-FFF2-40B4-BE49-F238E27FC236}">
                <a16:creationId xmlns:a16="http://schemas.microsoft.com/office/drawing/2014/main" id="{05057ACB-BB67-11CC-61CD-59EBFA7A239D}"/>
              </a:ext>
            </a:extLst>
          </p:cNvPr>
          <p:cNvSpPr/>
          <p:nvPr/>
        </p:nvSpPr>
        <p:spPr>
          <a:xfrm>
            <a:off x="13563600" y="6057900"/>
            <a:ext cx="4191000" cy="3200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30B0E18-A136-A6D5-0E5F-EFC54521A306}"/>
              </a:ext>
            </a:extLst>
          </p:cNvPr>
          <p:cNvSpPr txBox="1"/>
          <p:nvPr/>
        </p:nvSpPr>
        <p:spPr>
          <a:xfrm>
            <a:off x="5338762" y="7556584"/>
            <a:ext cx="3276600" cy="507831"/>
          </a:xfrm>
          <a:prstGeom prst="rect">
            <a:avLst/>
          </a:prstGeom>
          <a:noFill/>
        </p:spPr>
        <p:txBody>
          <a:bodyPr wrap="square" rtlCol="0">
            <a:spAutoFit/>
          </a:bodyPr>
          <a:lstStyle/>
          <a:p>
            <a:r>
              <a:rPr lang="en-US" sz="2700" b="1" dirty="0"/>
              <a:t>Import  images</a:t>
            </a:r>
          </a:p>
        </p:txBody>
      </p:sp>
      <p:sp>
        <p:nvSpPr>
          <p:cNvPr id="13" name="TextBox 12">
            <a:extLst>
              <a:ext uri="{FF2B5EF4-FFF2-40B4-BE49-F238E27FC236}">
                <a16:creationId xmlns:a16="http://schemas.microsoft.com/office/drawing/2014/main" id="{2372ECFF-FCC3-F6A5-916C-F64BA2ED8B6A}"/>
              </a:ext>
            </a:extLst>
          </p:cNvPr>
          <p:cNvSpPr txBox="1"/>
          <p:nvPr/>
        </p:nvSpPr>
        <p:spPr>
          <a:xfrm>
            <a:off x="9753602" y="3789521"/>
            <a:ext cx="3429000" cy="923330"/>
          </a:xfrm>
          <a:prstGeom prst="rect">
            <a:avLst/>
          </a:prstGeom>
          <a:noFill/>
        </p:spPr>
        <p:txBody>
          <a:bodyPr wrap="square" rtlCol="0">
            <a:spAutoFit/>
          </a:bodyPr>
          <a:lstStyle/>
          <a:p>
            <a:r>
              <a:rPr lang="en-US" sz="2700" b="1" dirty="0"/>
              <a:t>Preprocessing the images</a:t>
            </a:r>
          </a:p>
        </p:txBody>
      </p:sp>
      <p:sp>
        <p:nvSpPr>
          <p:cNvPr id="14" name="TextBox 13">
            <a:extLst>
              <a:ext uri="{FF2B5EF4-FFF2-40B4-BE49-F238E27FC236}">
                <a16:creationId xmlns:a16="http://schemas.microsoft.com/office/drawing/2014/main" id="{85E3D5E9-2EBD-191D-79A1-FF38BEBB2F4C}"/>
              </a:ext>
            </a:extLst>
          </p:cNvPr>
          <p:cNvSpPr txBox="1"/>
          <p:nvPr/>
        </p:nvSpPr>
        <p:spPr>
          <a:xfrm>
            <a:off x="14173200" y="7124700"/>
            <a:ext cx="2819400" cy="923330"/>
          </a:xfrm>
          <a:prstGeom prst="rect">
            <a:avLst/>
          </a:prstGeom>
          <a:noFill/>
        </p:spPr>
        <p:txBody>
          <a:bodyPr wrap="square" rtlCol="0">
            <a:spAutoFit/>
          </a:bodyPr>
          <a:lstStyle/>
          <a:p>
            <a:r>
              <a:rPr lang="en-US" sz="2700" b="1" dirty="0">
                <a:latin typeface="Times New Roman" panose="02020603050405020304" pitchFamily="18" charset="0"/>
                <a:cs typeface="Times New Roman" panose="02020603050405020304" pitchFamily="18" charset="0"/>
              </a:rPr>
              <a:t>Exploratory Data Analysis</a:t>
            </a:r>
          </a:p>
        </p:txBody>
      </p:sp>
      <p:cxnSp>
        <p:nvCxnSpPr>
          <p:cNvPr id="16" name="Connector: Curved 15">
            <a:extLst>
              <a:ext uri="{FF2B5EF4-FFF2-40B4-BE49-F238E27FC236}">
                <a16:creationId xmlns:a16="http://schemas.microsoft.com/office/drawing/2014/main" id="{F836D297-3504-8DBD-9890-3EDA83AA6C1E}"/>
              </a:ext>
            </a:extLst>
          </p:cNvPr>
          <p:cNvCxnSpPr>
            <a:cxnSpLocks/>
          </p:cNvCxnSpPr>
          <p:nvPr/>
        </p:nvCxnSpPr>
        <p:spPr>
          <a:xfrm rot="16200000" flipH="1">
            <a:off x="4043175" y="5325268"/>
            <a:ext cx="1567844" cy="1204308"/>
          </a:xfrm>
          <a:prstGeom prst="curvedConnector3">
            <a:avLst/>
          </a:prstGeom>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9784C914-617C-32AF-D991-5362429455F5}"/>
              </a:ext>
            </a:extLst>
          </p:cNvPr>
          <p:cNvCxnSpPr>
            <a:stCxn id="8" idx="7"/>
          </p:cNvCxnSpPr>
          <p:nvPr/>
        </p:nvCxnSpPr>
        <p:spPr>
          <a:xfrm rot="5400000" flipH="1" flipV="1">
            <a:off x="8158883" y="5312871"/>
            <a:ext cx="1470777" cy="126145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93A179DF-4843-C583-96FE-DCB6A87B14F1}"/>
              </a:ext>
            </a:extLst>
          </p:cNvPr>
          <p:cNvCxnSpPr>
            <a:stCxn id="9" idx="6"/>
          </p:cNvCxnSpPr>
          <p:nvPr/>
        </p:nvCxnSpPr>
        <p:spPr>
          <a:xfrm>
            <a:off x="13182602" y="4243983"/>
            <a:ext cx="1600198" cy="1966317"/>
          </a:xfrm>
          <a:prstGeom prst="curvedConnector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304800" y="571500"/>
            <a:ext cx="14076226" cy="1778564"/>
          </a:xfrm>
          <a:prstGeom prst="rect">
            <a:avLst/>
          </a:prstGeom>
        </p:spPr>
        <p:txBody>
          <a:bodyPr lIns="0" tIns="0" rIns="0" bIns="0" rtlCol="0" anchor="t">
            <a:spAutoFit/>
          </a:bodyPr>
          <a:lstStyle/>
          <a:p>
            <a:pPr marL="571500" indent="-571500">
              <a:lnSpc>
                <a:spcPts val="7379"/>
              </a:lnSpc>
              <a:buFont typeface="Wingdings" panose="05000000000000000000" pitchFamily="2" charset="2"/>
              <a:buChar char="v"/>
            </a:pPr>
            <a:r>
              <a:rPr lang="en-US" sz="4000" b="1" dirty="0">
                <a:latin typeface="Public Sans"/>
              </a:rPr>
              <a:t>Data  </a:t>
            </a:r>
            <a:r>
              <a:rPr lang="en-US" sz="4000" b="1" dirty="0">
                <a:latin typeface="Times New Roman" panose="02020603050405020304" pitchFamily="18" charset="0"/>
                <a:cs typeface="Times New Roman" panose="02020603050405020304" pitchFamily="18" charset="0"/>
              </a:rPr>
              <a:t>Source</a:t>
            </a:r>
          </a:p>
          <a:p>
            <a:pPr marL="0" lvl="0" indent="0">
              <a:lnSpc>
                <a:spcPts val="7379"/>
              </a:lnSpc>
            </a:pPr>
            <a:endParaRPr lang="en-US" sz="4000" b="1" spc="-737" dirty="0">
              <a:latin typeface="Public Sans"/>
            </a:endParaRPr>
          </a:p>
        </p:txBody>
      </p:sp>
      <p:pic>
        <p:nvPicPr>
          <p:cNvPr id="4" name="Picture 3">
            <a:extLst>
              <a:ext uri="{FF2B5EF4-FFF2-40B4-BE49-F238E27FC236}">
                <a16:creationId xmlns:a16="http://schemas.microsoft.com/office/drawing/2014/main" id="{57DBB8BB-663D-B93E-9D26-7A8F9039FE3D}"/>
              </a:ext>
            </a:extLst>
          </p:cNvPr>
          <p:cNvPicPr>
            <a:picLocks noChangeAspect="1"/>
          </p:cNvPicPr>
          <p:nvPr/>
        </p:nvPicPr>
        <p:blipFill>
          <a:blip r:embed="rId2"/>
          <a:stretch>
            <a:fillRect/>
          </a:stretch>
        </p:blipFill>
        <p:spPr>
          <a:xfrm>
            <a:off x="2438400" y="1790700"/>
            <a:ext cx="13106400" cy="7086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3" name="TextBox 3"/>
          <p:cNvSpPr txBox="1"/>
          <p:nvPr/>
        </p:nvSpPr>
        <p:spPr>
          <a:xfrm>
            <a:off x="-152400" y="1866900"/>
            <a:ext cx="17373600" cy="1768433"/>
          </a:xfrm>
          <a:prstGeom prst="rect">
            <a:avLst/>
          </a:prstGeom>
        </p:spPr>
        <p:txBody>
          <a:bodyPr wrap="square" lIns="0" tIns="0" rIns="0" bIns="0" rtlCol="0" anchor="t">
            <a:spAutoFit/>
          </a:bodyPr>
          <a:lstStyle/>
          <a:p>
            <a:pPr marL="457200" indent="-457200" algn="ctr">
              <a:lnSpc>
                <a:spcPts val="7249"/>
              </a:lnSpc>
              <a:spcBef>
                <a:spcPct val="0"/>
              </a:spcBef>
              <a:buFont typeface="Wingdings" panose="05000000000000000000" pitchFamily="2" charset="2"/>
              <a:buChar char="v"/>
            </a:pPr>
            <a:r>
              <a:rPr lang="en-US" sz="5400" dirty="0">
                <a:solidFill>
                  <a:srgbClr val="0070C0"/>
                </a:solidFill>
                <a:latin typeface="Times New Roman" panose="02020603050405020304" pitchFamily="18" charset="0"/>
                <a:cs typeface="Times New Roman" panose="02020603050405020304" pitchFamily="18" charset="0"/>
              </a:rPr>
              <a:t> Importing the image dataset into python:</a:t>
            </a:r>
          </a:p>
          <a:p>
            <a:pPr algn="ctr">
              <a:lnSpc>
                <a:spcPts val="7249"/>
              </a:lnSpc>
              <a:spcBef>
                <a:spcPct val="0"/>
              </a:spcBef>
            </a:pPr>
            <a:endParaRPr lang="en-US" sz="5178" spc="-497" dirty="0">
              <a:solidFill>
                <a:srgbClr val="000000"/>
              </a:solidFill>
              <a:latin typeface="Public Sans"/>
            </a:endParaRPr>
          </a:p>
        </p:txBody>
      </p:sp>
      <p:sp>
        <p:nvSpPr>
          <p:cNvPr id="4" name="TextBox 4"/>
          <p:cNvSpPr txBox="1"/>
          <p:nvPr/>
        </p:nvSpPr>
        <p:spPr>
          <a:xfrm>
            <a:off x="381000" y="3467100"/>
            <a:ext cx="17773650" cy="4857355"/>
          </a:xfrm>
          <a:prstGeom prst="rect">
            <a:avLst/>
          </a:prstGeom>
        </p:spPr>
        <p:txBody>
          <a:bodyPr lIns="0" tIns="0" rIns="0" bIns="0" rtlCol="0" anchor="t">
            <a:spAutoFit/>
          </a:bodyPr>
          <a:lstStyle/>
          <a:p>
            <a:pPr marL="1208336" lvl="1" indent="-604168">
              <a:lnSpc>
                <a:spcPts val="7835"/>
              </a:lnSpc>
              <a:buFont typeface="Arial"/>
              <a:buChar char="•"/>
            </a:pPr>
            <a:r>
              <a:rPr lang="en-US" sz="3600" dirty="0">
                <a:solidFill>
                  <a:srgbClr val="000000"/>
                </a:solidFill>
                <a:latin typeface="Public Sans"/>
              </a:rPr>
              <a:t>Utilize libraries such as OpenCV or PIL to import the dataset into Python. </a:t>
            </a:r>
          </a:p>
          <a:p>
            <a:pPr marL="1208336" lvl="1" indent="-604168">
              <a:lnSpc>
                <a:spcPts val="7835"/>
              </a:lnSpc>
              <a:buFont typeface="Arial"/>
              <a:buChar char="•"/>
            </a:pPr>
            <a:r>
              <a:rPr lang="en-US" sz="3600" dirty="0">
                <a:solidFill>
                  <a:srgbClr val="000000"/>
                </a:solidFill>
                <a:latin typeface="Public Sans"/>
              </a:rPr>
              <a:t>These libraries and modules are crucial for image processing and deep learning tasks in the project. </a:t>
            </a:r>
          </a:p>
          <a:p>
            <a:pPr marL="1208336" lvl="1" indent="-604168">
              <a:lnSpc>
                <a:spcPts val="7835"/>
              </a:lnSpc>
              <a:buFont typeface="Arial"/>
              <a:buChar char="•"/>
            </a:pPr>
            <a:r>
              <a:rPr lang="en-US" sz="3600" dirty="0">
                <a:solidFill>
                  <a:srgbClr val="000000"/>
                </a:solidFill>
                <a:latin typeface="Public Sans"/>
              </a:rPr>
              <a:t>Contains 7535 images classified in a Multi-Class Classification style for detecting leukemia cancer.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TextBox 2"/>
          <p:cNvSpPr txBox="1"/>
          <p:nvPr/>
        </p:nvSpPr>
        <p:spPr>
          <a:xfrm>
            <a:off x="609600" y="1485900"/>
            <a:ext cx="11506200" cy="8003538"/>
          </a:xfrm>
          <a:prstGeom prst="rect">
            <a:avLst/>
          </a:prstGeom>
        </p:spPr>
        <p:txBody>
          <a:bodyPr wrap="square" lIns="0" tIns="0" rIns="0" bIns="0" rtlCol="0" anchor="t">
            <a:spAutoFit/>
          </a:bodyPr>
          <a:lstStyle/>
          <a:p>
            <a:pPr marL="571500" indent="-571500">
              <a:lnSpc>
                <a:spcPts val="4020"/>
              </a:lnSpc>
              <a:buFont typeface="Wingdings" panose="05000000000000000000" pitchFamily="2" charset="2"/>
              <a:buChar char="v"/>
            </a:pPr>
            <a:r>
              <a:rPr lang="en-US" sz="4000" spc="309" dirty="0">
                <a:solidFill>
                  <a:srgbClr val="FBF6F1"/>
                </a:solidFill>
                <a:latin typeface="Public Sans Bold"/>
              </a:rPr>
              <a:t>Pre-processing the images using data  Augmentation</a:t>
            </a:r>
          </a:p>
          <a:p>
            <a:pPr>
              <a:lnSpc>
                <a:spcPts val="2223"/>
              </a:lnSpc>
            </a:pPr>
            <a:endParaRPr lang="en-US" sz="4187" spc="309" dirty="0">
              <a:solidFill>
                <a:srgbClr val="FBF6F1"/>
              </a:solidFill>
              <a:latin typeface="Public Sans Bold"/>
            </a:endParaRPr>
          </a:p>
          <a:p>
            <a:pPr>
              <a:lnSpc>
                <a:spcPts val="2858"/>
              </a:lnSpc>
            </a:pPr>
            <a:endParaRPr lang="en-US" sz="4187" spc="309" dirty="0">
              <a:solidFill>
                <a:srgbClr val="FBF6F1"/>
              </a:solidFill>
              <a:latin typeface="Public Sans Bold"/>
            </a:endParaRPr>
          </a:p>
          <a:p>
            <a:pPr marL="642973" lvl="1" indent="-321487" algn="just">
              <a:lnSpc>
                <a:spcPts val="2858"/>
              </a:lnSpc>
              <a:buFont typeface="Arial"/>
              <a:buChar char="•"/>
            </a:pPr>
            <a:r>
              <a:rPr lang="en-US" sz="3200" spc="232" dirty="0">
                <a:solidFill>
                  <a:srgbClr val="FBF6F1"/>
                </a:solidFill>
                <a:latin typeface="Public Sans"/>
              </a:rPr>
              <a:t>The  input images are in JPEG format and uses </a:t>
            </a:r>
            <a:r>
              <a:rPr lang="en-US" sz="3200" spc="232" dirty="0" err="1">
                <a:solidFill>
                  <a:srgbClr val="FBF6F1"/>
                </a:solidFill>
                <a:latin typeface="Public Sans"/>
              </a:rPr>
              <a:t>t.image.decode_jpeg</a:t>
            </a:r>
            <a:r>
              <a:rPr lang="en-US" sz="3200" spc="232" dirty="0">
                <a:solidFill>
                  <a:srgbClr val="FBF6F1"/>
                </a:solidFill>
                <a:latin typeface="Public Sans"/>
              </a:rPr>
              <a:t> to convert the raw data into tensors. The channels=3 parameter ensures these tensors represent RGB images with three color channels. </a:t>
            </a:r>
          </a:p>
          <a:p>
            <a:pPr marL="642973" lvl="1" indent="-321487" algn="just">
              <a:lnSpc>
                <a:spcPts val="2858"/>
              </a:lnSpc>
              <a:buFont typeface="Arial"/>
              <a:buChar char="•"/>
            </a:pPr>
            <a:r>
              <a:rPr lang="en-US" sz="3200" spc="232" dirty="0">
                <a:solidFill>
                  <a:srgbClr val="FBF6F1"/>
                </a:solidFill>
                <a:latin typeface="Public Sans"/>
              </a:rPr>
              <a:t>Apply data augmentation techniques such as rotation, flipping, scaling, and cropping to increase the diversity of the dataset.</a:t>
            </a:r>
          </a:p>
          <a:p>
            <a:pPr marL="642973" lvl="1" indent="-321487" algn="just">
              <a:lnSpc>
                <a:spcPts val="2858"/>
              </a:lnSpc>
              <a:buFont typeface="Arial"/>
              <a:buChar char="•"/>
            </a:pPr>
            <a:r>
              <a:rPr lang="en-US" sz="3200" spc="232" dirty="0">
                <a:solidFill>
                  <a:srgbClr val="FBF6F1"/>
                </a:solidFill>
                <a:latin typeface="Public Sans"/>
              </a:rPr>
              <a:t>All images are resized to a consistent size of [640,640] using </a:t>
            </a:r>
            <a:r>
              <a:rPr lang="en-US" sz="3200" spc="232" dirty="0" err="1">
                <a:solidFill>
                  <a:srgbClr val="FBF6F1"/>
                </a:solidFill>
                <a:latin typeface="Public Sans"/>
              </a:rPr>
              <a:t>tf.image.resize</a:t>
            </a:r>
            <a:r>
              <a:rPr lang="en-US" sz="3200" spc="232" dirty="0">
                <a:solidFill>
                  <a:srgbClr val="FBF6F1"/>
                </a:solidFill>
                <a:latin typeface="Public Sans"/>
              </a:rPr>
              <a:t>. This ensures compatibility with the deep learning model, as many models require images with uniform dimensions. </a:t>
            </a:r>
          </a:p>
          <a:p>
            <a:pPr marL="642973" lvl="1" indent="-321487" algn="just">
              <a:lnSpc>
                <a:spcPts val="2858"/>
              </a:lnSpc>
              <a:buFont typeface="Arial"/>
              <a:buChar char="•"/>
            </a:pPr>
            <a:r>
              <a:rPr lang="en-US" sz="3200" spc="232" dirty="0">
                <a:solidFill>
                  <a:srgbClr val="FBF6F1"/>
                </a:solidFill>
                <a:latin typeface="Public Sans"/>
              </a:rPr>
              <a:t>Normalization to the 0-1 range by dividing by 255.0.</a:t>
            </a:r>
          </a:p>
          <a:p>
            <a:pPr marL="642973" lvl="1" indent="-321487" algn="just">
              <a:lnSpc>
                <a:spcPts val="2858"/>
              </a:lnSpc>
              <a:buFont typeface="Arial"/>
              <a:buChar char="•"/>
            </a:pPr>
            <a:r>
              <a:rPr lang="en-US" sz="3200" spc="232" dirty="0">
                <a:solidFill>
                  <a:srgbClr val="FBF6F1"/>
                </a:solidFill>
                <a:latin typeface="Public Sans"/>
              </a:rPr>
              <a:t>Further normalization to the -1 to 1 range using multiplication by 2 and subtraction by 1</a:t>
            </a:r>
            <a:r>
              <a:rPr lang="en-US" spc="232" dirty="0">
                <a:solidFill>
                  <a:srgbClr val="FBF6F1"/>
                </a:solidFill>
                <a:latin typeface="Public Sans"/>
              </a:rPr>
              <a:t>. </a:t>
            </a:r>
          </a:p>
        </p:txBody>
      </p:sp>
      <p:grpSp>
        <p:nvGrpSpPr>
          <p:cNvPr id="3" name="Group 3"/>
          <p:cNvGrpSpPr/>
          <p:nvPr/>
        </p:nvGrpSpPr>
        <p:grpSpPr>
          <a:xfrm>
            <a:off x="11963400" y="3086100"/>
            <a:ext cx="6903009" cy="5162503"/>
            <a:chOff x="0" y="0"/>
            <a:chExt cx="6049730" cy="4524368"/>
          </a:xfrm>
        </p:grpSpPr>
        <p:sp>
          <p:nvSpPr>
            <p:cNvPr id="4" name="Freeform 4"/>
            <p:cNvSpPr/>
            <p:nvPr/>
          </p:nvSpPr>
          <p:spPr>
            <a:xfrm>
              <a:off x="-6883" y="-1308"/>
              <a:ext cx="6071269" cy="4527162"/>
            </a:xfrm>
            <a:custGeom>
              <a:avLst/>
              <a:gdLst/>
              <a:ahLst/>
              <a:cxnLst/>
              <a:rect l="l" t="t" r="r" b="b"/>
              <a:pathLst>
                <a:path w="6071269" h="4527162">
                  <a:moveTo>
                    <a:pt x="4852874" y="3122688"/>
                  </a:moveTo>
                  <a:cubicBezTo>
                    <a:pt x="5193689" y="3057039"/>
                    <a:pt x="5582716" y="3052316"/>
                    <a:pt x="5832548" y="2851207"/>
                  </a:cubicBezTo>
                  <a:cubicBezTo>
                    <a:pt x="6002189" y="2714653"/>
                    <a:pt x="6071269" y="2508821"/>
                    <a:pt x="6054660" y="2314274"/>
                  </a:cubicBezTo>
                  <a:cubicBezTo>
                    <a:pt x="6039962" y="2119717"/>
                    <a:pt x="5951891" y="1933883"/>
                    <a:pt x="5848108" y="1758509"/>
                  </a:cubicBezTo>
                  <a:cubicBezTo>
                    <a:pt x="5625234" y="1381883"/>
                    <a:pt x="5324454" y="1036357"/>
                    <a:pt x="4962484" y="741151"/>
                  </a:cubicBezTo>
                  <a:cubicBezTo>
                    <a:pt x="4922626" y="708648"/>
                    <a:pt x="4880870" y="676090"/>
                    <a:pt x="4829380" y="657595"/>
                  </a:cubicBezTo>
                  <a:cubicBezTo>
                    <a:pt x="4732868" y="622929"/>
                    <a:pt x="4617343" y="644537"/>
                    <a:pt x="4528920" y="691518"/>
                  </a:cubicBezTo>
                  <a:cubicBezTo>
                    <a:pt x="4440496" y="738499"/>
                    <a:pt x="4358297" y="810111"/>
                    <a:pt x="4293146" y="878004"/>
                  </a:cubicBezTo>
                  <a:cubicBezTo>
                    <a:pt x="4220017" y="678144"/>
                    <a:pt x="4097717" y="490474"/>
                    <a:pt x="3935745" y="329551"/>
                  </a:cubicBezTo>
                  <a:cubicBezTo>
                    <a:pt x="3829026" y="223527"/>
                    <a:pt x="3702300" y="127438"/>
                    <a:pt x="3549068" y="71671"/>
                  </a:cubicBezTo>
                  <a:cubicBezTo>
                    <a:pt x="3363206" y="4032"/>
                    <a:pt x="3153276" y="0"/>
                    <a:pt x="2949946" y="1444"/>
                  </a:cubicBezTo>
                  <a:cubicBezTo>
                    <a:pt x="2758997" y="2448"/>
                    <a:pt x="2565851" y="6891"/>
                    <a:pt x="2381589" y="47999"/>
                  </a:cubicBezTo>
                  <a:cubicBezTo>
                    <a:pt x="2128138" y="104554"/>
                    <a:pt x="1905386" y="227128"/>
                    <a:pt x="1687754" y="347739"/>
                  </a:cubicBezTo>
                  <a:cubicBezTo>
                    <a:pt x="1639718" y="374360"/>
                    <a:pt x="1590039" y="402411"/>
                    <a:pt x="1561249" y="443673"/>
                  </a:cubicBezTo>
                  <a:cubicBezTo>
                    <a:pt x="1528751" y="490256"/>
                    <a:pt x="1527647" y="546684"/>
                    <a:pt x="1527989" y="600352"/>
                  </a:cubicBezTo>
                  <a:cubicBezTo>
                    <a:pt x="1529755" y="879569"/>
                    <a:pt x="1547587" y="1158714"/>
                    <a:pt x="1581410" y="1436555"/>
                  </a:cubicBezTo>
                  <a:cubicBezTo>
                    <a:pt x="1259938" y="1387810"/>
                    <a:pt x="882255" y="1394813"/>
                    <a:pt x="557551" y="1425914"/>
                  </a:cubicBezTo>
                  <a:cubicBezTo>
                    <a:pt x="530438" y="1428511"/>
                    <a:pt x="501879" y="1431877"/>
                    <a:pt x="480460" y="1445749"/>
                  </a:cubicBezTo>
                  <a:cubicBezTo>
                    <a:pt x="445259" y="1468542"/>
                    <a:pt x="441639" y="1510302"/>
                    <a:pt x="438505" y="1546986"/>
                  </a:cubicBezTo>
                  <a:cubicBezTo>
                    <a:pt x="408645" y="1895788"/>
                    <a:pt x="164430" y="2207281"/>
                    <a:pt x="71990" y="2548627"/>
                  </a:cubicBezTo>
                  <a:cubicBezTo>
                    <a:pt x="37086" y="2677517"/>
                    <a:pt x="24142" y="2809620"/>
                    <a:pt x="11286" y="2941224"/>
                  </a:cubicBezTo>
                  <a:cubicBezTo>
                    <a:pt x="5753" y="2996340"/>
                    <a:pt x="0" y="3053727"/>
                    <a:pt x="25742" y="3105124"/>
                  </a:cubicBezTo>
                  <a:cubicBezTo>
                    <a:pt x="48364" y="3151951"/>
                    <a:pt x="93662" y="3188970"/>
                    <a:pt x="141995" y="3220061"/>
                  </a:cubicBezTo>
                  <a:cubicBezTo>
                    <a:pt x="338286" y="3346309"/>
                    <a:pt x="593503" y="3392865"/>
                    <a:pt x="841834" y="3412365"/>
                  </a:cubicBezTo>
                  <a:cubicBezTo>
                    <a:pt x="1090165" y="3431865"/>
                    <a:pt x="1342116" y="3428091"/>
                    <a:pt x="1586320" y="3469897"/>
                  </a:cubicBezTo>
                  <a:cubicBezTo>
                    <a:pt x="1599242" y="3673548"/>
                    <a:pt x="1702033" y="3877144"/>
                    <a:pt x="1752849" y="4076759"/>
                  </a:cubicBezTo>
                  <a:cubicBezTo>
                    <a:pt x="1768486" y="4138191"/>
                    <a:pt x="1786495" y="4200546"/>
                    <a:pt x="1826408" y="4254087"/>
                  </a:cubicBezTo>
                  <a:cubicBezTo>
                    <a:pt x="1897496" y="4349443"/>
                    <a:pt x="2027874" y="4403708"/>
                    <a:pt x="2157160" y="4439080"/>
                  </a:cubicBezTo>
                  <a:cubicBezTo>
                    <a:pt x="2477549" y="4527162"/>
                    <a:pt x="2822371" y="4526883"/>
                    <a:pt x="3160118" y="4525450"/>
                  </a:cubicBezTo>
                  <a:cubicBezTo>
                    <a:pt x="3558702" y="4524174"/>
                    <a:pt x="3957285" y="4522889"/>
                    <a:pt x="4355869" y="4521613"/>
                  </a:cubicBezTo>
                  <a:cubicBezTo>
                    <a:pt x="4391854" y="4521496"/>
                    <a:pt x="4430245" y="4520808"/>
                    <a:pt x="4460028" y="4504249"/>
                  </a:cubicBezTo>
                  <a:cubicBezTo>
                    <a:pt x="4493078" y="4485880"/>
                    <a:pt x="4507589" y="4452517"/>
                    <a:pt x="4519860" y="4421353"/>
                  </a:cubicBezTo>
                  <a:cubicBezTo>
                    <a:pt x="4688441" y="3993086"/>
                    <a:pt x="4774735" y="3568148"/>
                    <a:pt x="4852874" y="3122688"/>
                  </a:cubicBezTo>
                  <a:close/>
                </a:path>
              </a:pathLst>
            </a:custGeom>
            <a:blipFill>
              <a:blip r:embed="rId2"/>
              <a:stretch>
                <a:fillRect l="-6118" t="1" r="-6116" b="2"/>
              </a:stretch>
            </a:blipFill>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5" name="TextBox 5"/>
          <p:cNvSpPr txBox="1"/>
          <p:nvPr/>
        </p:nvSpPr>
        <p:spPr>
          <a:xfrm>
            <a:off x="6160845" y="361680"/>
            <a:ext cx="5966310" cy="628826"/>
          </a:xfrm>
          <a:prstGeom prst="rect">
            <a:avLst/>
          </a:prstGeom>
        </p:spPr>
        <p:txBody>
          <a:bodyPr wrap="square" lIns="0" tIns="0" rIns="0" bIns="0" rtlCol="0" anchor="t">
            <a:spAutoFit/>
          </a:bodyPr>
          <a:lstStyle/>
          <a:p>
            <a:pPr marL="0" lvl="0" indent="0">
              <a:lnSpc>
                <a:spcPts val="4682"/>
              </a:lnSpc>
            </a:pPr>
            <a:r>
              <a:rPr lang="en-US" sz="6000" dirty="0">
                <a:solidFill>
                  <a:srgbClr val="156669"/>
                </a:solidFill>
                <a:latin typeface="Public Sans Bold"/>
              </a:rPr>
              <a:t> ALGORITHM</a:t>
            </a:r>
          </a:p>
        </p:txBody>
      </p:sp>
      <p:sp>
        <p:nvSpPr>
          <p:cNvPr id="7" name="TextBox 7"/>
          <p:cNvSpPr txBox="1"/>
          <p:nvPr/>
        </p:nvSpPr>
        <p:spPr>
          <a:xfrm>
            <a:off x="-1295400" y="1116965"/>
            <a:ext cx="11568955" cy="707694"/>
          </a:xfrm>
          <a:prstGeom prst="rect">
            <a:avLst/>
          </a:prstGeom>
        </p:spPr>
        <p:txBody>
          <a:bodyPr lIns="0" tIns="0" rIns="0" bIns="0" rtlCol="0" anchor="t">
            <a:spAutoFit/>
          </a:bodyPr>
          <a:lstStyle/>
          <a:p>
            <a:pPr marL="457200" indent="-457200" algn="ctr">
              <a:lnSpc>
                <a:spcPts val="6498"/>
              </a:lnSpc>
              <a:spcBef>
                <a:spcPct val="0"/>
              </a:spcBef>
              <a:buFont typeface="Wingdings" panose="05000000000000000000" pitchFamily="2" charset="2"/>
              <a:buChar char="v"/>
            </a:pPr>
            <a:r>
              <a:rPr lang="en-US" sz="2800" dirty="0">
                <a:solidFill>
                  <a:srgbClr val="156669"/>
                </a:solidFill>
                <a:latin typeface="Public Sans Bold"/>
              </a:rPr>
              <a:t> USING CNN Model   and   Mobile Net Model</a:t>
            </a:r>
          </a:p>
        </p:txBody>
      </p:sp>
      <p:sp>
        <p:nvSpPr>
          <p:cNvPr id="8" name="Freeform 2">
            <a:extLst>
              <a:ext uri="{FF2B5EF4-FFF2-40B4-BE49-F238E27FC236}">
                <a16:creationId xmlns:a16="http://schemas.microsoft.com/office/drawing/2014/main" id="{19158343-226D-8247-43D9-5DABD516A815}"/>
              </a:ext>
            </a:extLst>
          </p:cNvPr>
          <p:cNvSpPr/>
          <p:nvPr/>
        </p:nvSpPr>
        <p:spPr>
          <a:xfrm>
            <a:off x="4739388" y="2195104"/>
            <a:ext cx="7387767" cy="5533422"/>
          </a:xfrm>
          <a:custGeom>
            <a:avLst/>
            <a:gdLst/>
            <a:ahLst/>
            <a:cxnLst/>
            <a:rect l="l" t="t" r="r" b="b"/>
            <a:pathLst>
              <a:path w="11120581" h="8121446">
                <a:moveTo>
                  <a:pt x="0" y="0"/>
                </a:moveTo>
                <a:lnTo>
                  <a:pt x="11120581" y="0"/>
                </a:lnTo>
                <a:lnTo>
                  <a:pt x="11120581" y="8121446"/>
                </a:lnTo>
                <a:lnTo>
                  <a:pt x="0" y="8121446"/>
                </a:lnTo>
                <a:lnTo>
                  <a:pt x="0" y="0"/>
                </a:lnTo>
                <a:close/>
              </a:path>
            </a:pathLst>
          </a:custGeom>
          <a:blipFill>
            <a:blip r:embed="rId2"/>
            <a:stretch>
              <a:fillRect r="-2464"/>
            </a:stretch>
          </a:blipFill>
        </p:spPr>
      </p:sp>
      <p:sp>
        <p:nvSpPr>
          <p:cNvPr id="10" name="TextBox 9">
            <a:extLst>
              <a:ext uri="{FF2B5EF4-FFF2-40B4-BE49-F238E27FC236}">
                <a16:creationId xmlns:a16="http://schemas.microsoft.com/office/drawing/2014/main" id="{6B58C412-8766-8129-8FE2-7E6F4A5C8B08}"/>
              </a:ext>
            </a:extLst>
          </p:cNvPr>
          <p:cNvSpPr txBox="1"/>
          <p:nvPr/>
        </p:nvSpPr>
        <p:spPr>
          <a:xfrm>
            <a:off x="0" y="8098972"/>
            <a:ext cx="17297400" cy="1414939"/>
          </a:xfrm>
          <a:prstGeom prst="rect">
            <a:avLst/>
          </a:prstGeom>
          <a:noFill/>
        </p:spPr>
        <p:txBody>
          <a:bodyPr wrap="square">
            <a:spAutoFit/>
          </a:bodyPr>
          <a:lstStyle/>
          <a:p>
            <a:pPr marL="562032" lvl="1" indent="-281016" algn="just">
              <a:lnSpc>
                <a:spcPts val="3644"/>
              </a:lnSpc>
              <a:buFont typeface="Arial"/>
              <a:buChar char="•"/>
            </a:pPr>
            <a:r>
              <a:rPr lang="en-US" dirty="0">
                <a:solidFill>
                  <a:srgbClr val="000000"/>
                </a:solidFill>
                <a:latin typeface="Public Sans"/>
              </a:rPr>
              <a:t>The first layer is a MobileNetV2 layer with an output shape of (None, 7, 7, 12800) and approximately 2,257,984 parameters. </a:t>
            </a:r>
          </a:p>
          <a:p>
            <a:pPr marL="562032" lvl="1" indent="-281016" algn="just">
              <a:lnSpc>
                <a:spcPts val="3644"/>
              </a:lnSpc>
              <a:buFont typeface="Arial"/>
              <a:buChar char="•"/>
            </a:pPr>
            <a:r>
              <a:rPr lang="en-US" dirty="0">
                <a:solidFill>
                  <a:srgbClr val="000000"/>
                </a:solidFill>
                <a:latin typeface="Public Sans"/>
              </a:rPr>
              <a:t>The first Dense layer has an output shape of (None, 64) and 81,984 parameters. The second Dense layer (Dense_1) has an output shape of (None, 5) and 325 parameters.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2286000" y="1571361"/>
            <a:ext cx="14782800" cy="4486539"/>
          </a:xfrm>
          <a:custGeom>
            <a:avLst/>
            <a:gdLst/>
            <a:ahLst/>
            <a:cxnLst/>
            <a:rect l="l" t="t" r="r" b="b"/>
            <a:pathLst>
              <a:path w="18041202" h="3572139">
                <a:moveTo>
                  <a:pt x="0" y="0"/>
                </a:moveTo>
                <a:lnTo>
                  <a:pt x="18041202" y="0"/>
                </a:lnTo>
                <a:lnTo>
                  <a:pt x="18041202" y="3572139"/>
                </a:lnTo>
                <a:lnTo>
                  <a:pt x="0" y="3572139"/>
                </a:lnTo>
                <a:lnTo>
                  <a:pt x="0" y="0"/>
                </a:lnTo>
                <a:close/>
              </a:path>
            </a:pathLst>
          </a:custGeom>
          <a:blipFill>
            <a:blip r:embed="rId2"/>
            <a:stretch>
              <a:fillRect t="-11669" r="-12630"/>
            </a:stretch>
          </a:blipFill>
        </p:spPr>
      </p:sp>
      <p:sp>
        <p:nvSpPr>
          <p:cNvPr id="3" name="TextBox 3"/>
          <p:cNvSpPr txBox="1"/>
          <p:nvPr/>
        </p:nvSpPr>
        <p:spPr>
          <a:xfrm>
            <a:off x="-177321" y="266700"/>
            <a:ext cx="4495800" cy="856260"/>
          </a:xfrm>
          <a:prstGeom prst="rect">
            <a:avLst/>
          </a:prstGeom>
        </p:spPr>
        <p:txBody>
          <a:bodyPr wrap="square" lIns="0" tIns="0" rIns="0" bIns="0" rtlCol="0" anchor="t">
            <a:spAutoFit/>
          </a:bodyPr>
          <a:lstStyle/>
          <a:p>
            <a:pPr algn="ctr">
              <a:lnSpc>
                <a:spcPts val="7835"/>
              </a:lnSpc>
              <a:spcBef>
                <a:spcPct val="0"/>
              </a:spcBef>
            </a:pPr>
            <a:r>
              <a:rPr lang="en-US" sz="3200" dirty="0">
                <a:solidFill>
                  <a:srgbClr val="000000"/>
                </a:solidFill>
                <a:latin typeface="Public Sans Bold"/>
              </a:rPr>
              <a:t>ACCURACY</a:t>
            </a:r>
          </a:p>
        </p:txBody>
      </p:sp>
      <p:sp>
        <p:nvSpPr>
          <p:cNvPr id="4" name="TextBox 4"/>
          <p:cNvSpPr txBox="1"/>
          <p:nvPr/>
        </p:nvSpPr>
        <p:spPr>
          <a:xfrm>
            <a:off x="1600200" y="6286500"/>
            <a:ext cx="17474721" cy="2279598"/>
          </a:xfrm>
          <a:prstGeom prst="rect">
            <a:avLst/>
          </a:prstGeom>
        </p:spPr>
        <p:txBody>
          <a:bodyPr wrap="square" lIns="0" tIns="0" rIns="0" bIns="0" rtlCol="0" anchor="t">
            <a:spAutoFit/>
          </a:bodyPr>
          <a:lstStyle/>
          <a:p>
            <a:pPr marL="940381" lvl="1" indent="-470191">
              <a:lnSpc>
                <a:spcPts val="6097"/>
              </a:lnSpc>
              <a:buFont typeface="Arial"/>
              <a:buChar char="•"/>
            </a:pPr>
            <a:r>
              <a:rPr lang="en-US" dirty="0">
                <a:solidFill>
                  <a:srgbClr val="000000"/>
                </a:solidFill>
                <a:latin typeface="Public Sans"/>
              </a:rPr>
              <a:t> Mobile Net V2 has achieved an accuracy of 0.9716, which translates to 97% accuracy.</a:t>
            </a:r>
          </a:p>
          <a:p>
            <a:pPr algn="ctr">
              <a:lnSpc>
                <a:spcPts val="6097"/>
              </a:lnSpc>
            </a:pPr>
            <a:endParaRPr lang="en-US" sz="4355" spc="-418" dirty="0">
              <a:solidFill>
                <a:srgbClr val="000000"/>
              </a:solidFill>
              <a:latin typeface="Public Sans"/>
            </a:endParaRPr>
          </a:p>
          <a:p>
            <a:pPr algn="ctr">
              <a:lnSpc>
                <a:spcPts val="6097"/>
              </a:lnSpc>
              <a:spcBef>
                <a:spcPct val="0"/>
              </a:spcBef>
            </a:pPr>
            <a:endParaRPr lang="en-US" sz="4355" spc="-418" dirty="0">
              <a:solidFill>
                <a:srgbClr val="000000"/>
              </a:solidFill>
              <a:latin typeface="Public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2" name="Freeform 2"/>
          <p:cNvSpPr/>
          <p:nvPr/>
        </p:nvSpPr>
        <p:spPr>
          <a:xfrm>
            <a:off x="1676400" y="1638300"/>
            <a:ext cx="15914368" cy="5970628"/>
          </a:xfrm>
          <a:custGeom>
            <a:avLst/>
            <a:gdLst/>
            <a:ahLst/>
            <a:cxnLst/>
            <a:rect l="l" t="t" r="r" b="b"/>
            <a:pathLst>
              <a:path w="17480272" h="5970628">
                <a:moveTo>
                  <a:pt x="0" y="0"/>
                </a:moveTo>
                <a:lnTo>
                  <a:pt x="17480272" y="0"/>
                </a:lnTo>
                <a:lnTo>
                  <a:pt x="17480272" y="5970628"/>
                </a:lnTo>
                <a:lnTo>
                  <a:pt x="0" y="5970628"/>
                </a:lnTo>
                <a:lnTo>
                  <a:pt x="0" y="0"/>
                </a:lnTo>
                <a:close/>
              </a:path>
            </a:pathLst>
          </a:custGeom>
          <a:blipFill>
            <a:blip r:embed="rId2"/>
            <a:stretch>
              <a:fillRect/>
            </a:stretch>
          </a:blipFill>
        </p:spPr>
      </p:sp>
      <p:sp>
        <p:nvSpPr>
          <p:cNvPr id="3" name="TextBox 3"/>
          <p:cNvSpPr txBox="1"/>
          <p:nvPr/>
        </p:nvSpPr>
        <p:spPr>
          <a:xfrm>
            <a:off x="-1524000" y="419100"/>
            <a:ext cx="8914102" cy="844527"/>
          </a:xfrm>
          <a:prstGeom prst="rect">
            <a:avLst/>
          </a:prstGeom>
        </p:spPr>
        <p:txBody>
          <a:bodyPr wrap="square" lIns="0" tIns="0" rIns="0" bIns="0" rtlCol="0" anchor="t">
            <a:spAutoFit/>
          </a:bodyPr>
          <a:lstStyle/>
          <a:p>
            <a:pPr marL="457200" indent="-457200" algn="ctr">
              <a:lnSpc>
                <a:spcPts val="7811"/>
              </a:lnSpc>
              <a:spcBef>
                <a:spcPct val="0"/>
              </a:spcBef>
              <a:buFont typeface="Wingdings" panose="05000000000000000000" pitchFamily="2" charset="2"/>
              <a:buChar char="v"/>
            </a:pPr>
            <a:r>
              <a:rPr lang="en-US" sz="3200" dirty="0">
                <a:solidFill>
                  <a:srgbClr val="000000"/>
                </a:solidFill>
                <a:latin typeface="Public Sans"/>
              </a:rPr>
              <a:t> USING VGG16 model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1658600" y="3335494"/>
            <a:ext cx="6185129" cy="6067424"/>
          </a:xfrm>
          <a:custGeom>
            <a:avLst/>
            <a:gdLst/>
            <a:ahLst/>
            <a:cxnLst/>
            <a:rect l="l" t="t" r="r" b="b"/>
            <a:pathLst>
              <a:path w="4127729" h="3444778">
                <a:moveTo>
                  <a:pt x="0" y="0"/>
                </a:moveTo>
                <a:lnTo>
                  <a:pt x="4127729" y="0"/>
                </a:lnTo>
                <a:lnTo>
                  <a:pt x="4127729" y="3444778"/>
                </a:lnTo>
                <a:lnTo>
                  <a:pt x="0" y="344477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6334626" y="602615"/>
            <a:ext cx="7115175" cy="731547"/>
          </a:xfrm>
          <a:prstGeom prst="rect">
            <a:avLst/>
          </a:prstGeom>
        </p:spPr>
        <p:txBody>
          <a:bodyPr wrap="square" lIns="0" tIns="0" rIns="0" bIns="0" rtlCol="0" anchor="t">
            <a:spAutoFit/>
          </a:bodyPr>
          <a:lstStyle/>
          <a:p>
            <a:pPr marL="0" lvl="0" indent="0">
              <a:lnSpc>
                <a:spcPts val="5372"/>
              </a:lnSpc>
            </a:pPr>
            <a:r>
              <a:rPr lang="en-US" sz="7200" spc="-537" dirty="0">
                <a:solidFill>
                  <a:srgbClr val="156669"/>
                </a:solidFill>
                <a:latin typeface="Public Sans"/>
              </a:rPr>
              <a:t>CONTENTS</a:t>
            </a:r>
          </a:p>
        </p:txBody>
      </p:sp>
      <p:sp>
        <p:nvSpPr>
          <p:cNvPr id="4" name="TextBox 4"/>
          <p:cNvSpPr txBox="1"/>
          <p:nvPr/>
        </p:nvSpPr>
        <p:spPr>
          <a:xfrm>
            <a:off x="728883" y="2324100"/>
            <a:ext cx="12725400" cy="6518066"/>
          </a:xfrm>
          <a:prstGeom prst="rect">
            <a:avLst/>
          </a:prstGeom>
        </p:spPr>
        <p:txBody>
          <a:bodyPr wrap="square" lIns="0" tIns="0" rIns="0" bIns="0" rtlCol="0" anchor="t">
            <a:spAutoFit/>
          </a:bodyPr>
          <a:lstStyle/>
          <a:p>
            <a:pPr marL="285750" indent="-285750">
              <a:buFont typeface="Wingdings" panose="05000000000000000000" pitchFamily="2" charset="2"/>
              <a:buChar char="Ø"/>
            </a:pPr>
            <a:r>
              <a:rPr lang="en-US" sz="4400" dirty="0">
                <a:solidFill>
                  <a:srgbClr val="156669"/>
                </a:solidFill>
                <a:latin typeface="Times New Roman" panose="02020603050405020304" pitchFamily="18" charset="0"/>
                <a:cs typeface="Times New Roman" panose="02020603050405020304" pitchFamily="18" charset="0"/>
              </a:rPr>
              <a:t>ABSTRACT</a:t>
            </a:r>
          </a:p>
          <a:p>
            <a:pPr marL="285750" indent="-285750">
              <a:buFont typeface="Wingdings" panose="05000000000000000000" pitchFamily="2" charset="2"/>
              <a:buChar char="Ø"/>
            </a:pPr>
            <a:r>
              <a:rPr lang="en-US" sz="4400" dirty="0">
                <a:solidFill>
                  <a:srgbClr val="156669"/>
                </a:solidFill>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Ø"/>
            </a:pPr>
            <a:r>
              <a:rPr lang="en-US" sz="4400" dirty="0">
                <a:solidFill>
                  <a:srgbClr val="156669"/>
                </a:solidFill>
                <a:latin typeface="Times New Roman" panose="02020603050405020304" pitchFamily="18" charset="0"/>
                <a:cs typeface="Times New Roman" panose="02020603050405020304" pitchFamily="18" charset="0"/>
              </a:rPr>
              <a:t>EXISTING &amp;PROPOSED SYSTEMS</a:t>
            </a:r>
          </a:p>
          <a:p>
            <a:pPr marL="285750" indent="-285750">
              <a:buFont typeface="Wingdings" panose="05000000000000000000" pitchFamily="2" charset="2"/>
              <a:buChar char="Ø"/>
            </a:pPr>
            <a:r>
              <a:rPr lang="en-US" sz="4400" dirty="0">
                <a:solidFill>
                  <a:srgbClr val="156669"/>
                </a:solidFill>
                <a:latin typeface="Times New Roman" panose="02020603050405020304" pitchFamily="18" charset="0"/>
                <a:cs typeface="Times New Roman" panose="02020603050405020304" pitchFamily="18" charset="0"/>
              </a:rPr>
              <a:t>SYSTEM CONFIGURATION</a:t>
            </a:r>
          </a:p>
          <a:p>
            <a:pPr marL="285750" indent="-285750">
              <a:buFont typeface="Wingdings" panose="05000000000000000000" pitchFamily="2" charset="2"/>
              <a:buChar char="Ø"/>
            </a:pPr>
            <a:r>
              <a:rPr lang="en-US" sz="4400" dirty="0">
                <a:solidFill>
                  <a:srgbClr val="156669"/>
                </a:solidFill>
                <a:latin typeface="Times New Roman" panose="02020603050405020304" pitchFamily="18" charset="0"/>
                <a:cs typeface="Times New Roman" panose="02020603050405020304" pitchFamily="18" charset="0"/>
              </a:rPr>
              <a:t>SYSTEM ARCHITECTURE&amp; UML DIAGRAMS</a:t>
            </a:r>
          </a:p>
          <a:p>
            <a:pPr marL="285750" indent="-285750">
              <a:buFont typeface="Wingdings" panose="05000000000000000000" pitchFamily="2" charset="2"/>
              <a:buChar char="Ø"/>
            </a:pPr>
            <a:r>
              <a:rPr lang="en-US" sz="4400" dirty="0">
                <a:solidFill>
                  <a:srgbClr val="156669"/>
                </a:solidFill>
                <a:latin typeface="Times New Roman" panose="02020603050405020304" pitchFamily="18" charset="0"/>
                <a:cs typeface="Times New Roman" panose="02020603050405020304" pitchFamily="18" charset="0"/>
              </a:rPr>
              <a:t>METHODOLOGY</a:t>
            </a:r>
          </a:p>
          <a:p>
            <a:pPr marL="285750" indent="-285750">
              <a:buFont typeface="Wingdings" panose="05000000000000000000" pitchFamily="2" charset="2"/>
              <a:buChar char="Ø"/>
            </a:pPr>
            <a:r>
              <a:rPr lang="en-US" sz="4400" dirty="0">
                <a:solidFill>
                  <a:srgbClr val="156669"/>
                </a:solidFill>
                <a:latin typeface="Times New Roman" panose="02020603050405020304" pitchFamily="18" charset="0"/>
                <a:cs typeface="Times New Roman" panose="02020603050405020304" pitchFamily="18" charset="0"/>
              </a:rPr>
              <a:t>ALGORITHM USED</a:t>
            </a:r>
          </a:p>
          <a:p>
            <a:pPr marL="285750" indent="-285750">
              <a:buFont typeface="Wingdings" panose="05000000000000000000" pitchFamily="2" charset="2"/>
              <a:buChar char="Ø"/>
            </a:pPr>
            <a:r>
              <a:rPr lang="en-US" sz="4400" dirty="0">
                <a:solidFill>
                  <a:srgbClr val="156669"/>
                </a:solidFill>
                <a:latin typeface="Times New Roman" panose="02020603050405020304" pitchFamily="18" charset="0"/>
                <a:cs typeface="Times New Roman" panose="02020603050405020304" pitchFamily="18" charset="0"/>
              </a:rPr>
              <a:t>FINAL IMPLEMENTATION</a:t>
            </a:r>
          </a:p>
          <a:p>
            <a:pPr marL="285750" indent="-285750">
              <a:buFont typeface="Wingdings" panose="05000000000000000000" pitchFamily="2" charset="2"/>
              <a:buChar char="Ø"/>
            </a:pPr>
            <a:r>
              <a:rPr lang="en-US" sz="4400" dirty="0">
                <a:solidFill>
                  <a:srgbClr val="156669"/>
                </a:solidFill>
                <a:latin typeface="Times New Roman" panose="02020603050405020304" pitchFamily="18" charset="0"/>
                <a:cs typeface="Times New Roman" panose="02020603050405020304" pitchFamily="18" charset="0"/>
              </a:rPr>
              <a:t>CONCLUSION</a:t>
            </a:r>
          </a:p>
          <a:p>
            <a:pPr>
              <a:lnSpc>
                <a:spcPts val="3699"/>
              </a:lnSpc>
            </a:pPr>
            <a:endParaRPr lang="en-US" sz="2269" dirty="0">
              <a:solidFill>
                <a:srgbClr val="156669"/>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DE24E4BF-D9BE-27E2-F75A-BD626C172299}"/>
              </a:ext>
            </a:extLst>
          </p:cNvPr>
          <p:cNvSpPr/>
          <p:nvPr/>
        </p:nvSpPr>
        <p:spPr>
          <a:xfrm>
            <a:off x="8686800" y="1754736"/>
            <a:ext cx="9231213" cy="5522365"/>
          </a:xfrm>
          <a:custGeom>
            <a:avLst/>
            <a:gdLst/>
            <a:ahLst/>
            <a:cxnLst/>
            <a:rect l="l" t="t" r="r" b="b"/>
            <a:pathLst>
              <a:path w="9231213" h="5522365">
                <a:moveTo>
                  <a:pt x="0" y="0"/>
                </a:moveTo>
                <a:lnTo>
                  <a:pt x="9231213" y="0"/>
                </a:lnTo>
                <a:lnTo>
                  <a:pt x="9231213" y="5522366"/>
                </a:lnTo>
                <a:lnTo>
                  <a:pt x="0" y="5522366"/>
                </a:lnTo>
                <a:lnTo>
                  <a:pt x="0" y="0"/>
                </a:lnTo>
                <a:close/>
              </a:path>
            </a:pathLst>
          </a:custGeom>
          <a:blipFill>
            <a:blip r:embed="rId2"/>
            <a:stretch>
              <a:fillRect/>
            </a:stretch>
          </a:blipFill>
        </p:spPr>
      </p:sp>
      <p:sp>
        <p:nvSpPr>
          <p:cNvPr id="6" name="TextBox 5">
            <a:extLst>
              <a:ext uri="{FF2B5EF4-FFF2-40B4-BE49-F238E27FC236}">
                <a16:creationId xmlns:a16="http://schemas.microsoft.com/office/drawing/2014/main" id="{84D3655F-1FC9-F733-4A9F-5B2318C3CC22}"/>
              </a:ext>
            </a:extLst>
          </p:cNvPr>
          <p:cNvSpPr txBox="1"/>
          <p:nvPr/>
        </p:nvSpPr>
        <p:spPr>
          <a:xfrm>
            <a:off x="-228600" y="1181100"/>
            <a:ext cx="6934200" cy="8330294"/>
          </a:xfrm>
          <a:prstGeom prst="rect">
            <a:avLst/>
          </a:prstGeom>
          <a:noFill/>
        </p:spPr>
        <p:txBody>
          <a:bodyPr wrap="square">
            <a:spAutoFit/>
          </a:bodyPr>
          <a:lstStyle/>
          <a:p>
            <a:pPr marL="766138" lvl="1" indent="-383069" algn="just">
              <a:lnSpc>
                <a:spcPts val="4968"/>
              </a:lnSpc>
              <a:buFont typeface="Arial"/>
              <a:buChar char="•"/>
            </a:pPr>
            <a:r>
              <a:rPr lang="en-US" dirty="0">
                <a:solidFill>
                  <a:srgbClr val="000000"/>
                </a:solidFill>
                <a:latin typeface="Public Sans"/>
              </a:rPr>
              <a:t>load images from different directories (categories), resize them to a fixed size (224x224), and store them along with their corresponding labels in lists X and y.</a:t>
            </a:r>
          </a:p>
          <a:p>
            <a:pPr marL="766138" lvl="1" indent="-383069" algn="just">
              <a:lnSpc>
                <a:spcPts val="4968"/>
              </a:lnSpc>
              <a:buFont typeface="Arial"/>
              <a:buChar char="•"/>
            </a:pPr>
            <a:r>
              <a:rPr lang="en-US" dirty="0">
                <a:solidFill>
                  <a:srgbClr val="000000"/>
                </a:solidFill>
                <a:latin typeface="Public Sans"/>
              </a:rPr>
              <a:t>·Convert the lists of images and labels into NumPy arrays.</a:t>
            </a:r>
          </a:p>
          <a:p>
            <a:pPr marL="766138" lvl="1" indent="-383069" algn="just">
              <a:lnSpc>
                <a:spcPts val="4968"/>
              </a:lnSpc>
              <a:buFont typeface="Arial"/>
              <a:buChar char="•"/>
            </a:pPr>
            <a:r>
              <a:rPr lang="en-US" dirty="0">
                <a:solidFill>
                  <a:srgbClr val="000000"/>
                </a:solidFill>
                <a:latin typeface="Public Sans"/>
              </a:rPr>
              <a:t>·Split the data into training and testing sets using </a:t>
            </a:r>
            <a:r>
              <a:rPr lang="en-US" dirty="0" err="1">
                <a:solidFill>
                  <a:srgbClr val="000000"/>
                </a:solidFill>
                <a:latin typeface="Public Sans"/>
              </a:rPr>
              <a:t>train_test_split</a:t>
            </a:r>
            <a:r>
              <a:rPr lang="en-US" dirty="0">
                <a:solidFill>
                  <a:srgbClr val="000000"/>
                </a:solidFill>
                <a:latin typeface="Public Sans"/>
              </a:rPr>
              <a:t> from scikit-learn.</a:t>
            </a:r>
          </a:p>
          <a:p>
            <a:pPr marL="766138" lvl="1" indent="-383069" algn="just">
              <a:lnSpc>
                <a:spcPts val="4968"/>
              </a:lnSpc>
              <a:buFont typeface="Arial"/>
              <a:buChar char="•"/>
            </a:pPr>
            <a:r>
              <a:rPr lang="en-US" dirty="0">
                <a:solidFill>
                  <a:srgbClr val="000000"/>
                </a:solidFill>
                <a:latin typeface="Public Sans"/>
              </a:rPr>
              <a:t>·Normalize the pixel values of images to the range [0, 1].</a:t>
            </a:r>
          </a:p>
          <a:p>
            <a:pPr marL="766138" lvl="1" indent="-383069" algn="just">
              <a:lnSpc>
                <a:spcPts val="4968"/>
              </a:lnSpc>
              <a:buFont typeface="Arial"/>
              <a:buChar char="•"/>
            </a:pPr>
            <a:r>
              <a:rPr lang="en-US" dirty="0">
                <a:solidFill>
                  <a:srgbClr val="000000"/>
                </a:solidFill>
                <a:latin typeface="Public Sans"/>
              </a:rPr>
              <a:t>·Convert categorical labels into one-hot encoded vectors using </a:t>
            </a:r>
            <a:r>
              <a:rPr lang="en-US" dirty="0" err="1">
                <a:solidFill>
                  <a:srgbClr val="000000"/>
                </a:solidFill>
                <a:latin typeface="Public Sans"/>
              </a:rPr>
              <a:t>to_categorical</a:t>
            </a:r>
            <a:r>
              <a:rPr lang="en-US" dirty="0">
                <a:solidFill>
                  <a:srgbClr val="000000"/>
                </a:solidFill>
                <a:latin typeface="Public Sans"/>
              </a:rPr>
              <a:t> from TensorFlow.</a:t>
            </a:r>
          </a:p>
          <a:p>
            <a:pPr marL="766138" lvl="1" indent="-383069" algn="just">
              <a:lnSpc>
                <a:spcPts val="4968"/>
              </a:lnSpc>
              <a:buFont typeface="Arial"/>
              <a:buChar char="•"/>
            </a:pPr>
            <a:r>
              <a:rPr lang="en-US" dirty="0">
                <a:solidFill>
                  <a:srgbClr val="000000"/>
                </a:solidFill>
                <a:latin typeface="Public Sans"/>
              </a:rPr>
              <a:t>·Load the VGG16 model pretrained on the ImageNet dataset, excluding the top classification layer.</a:t>
            </a:r>
          </a:p>
          <a:p>
            <a:pPr marL="787728" lvl="1" indent="-393864" algn="just">
              <a:lnSpc>
                <a:spcPts val="5108"/>
              </a:lnSpc>
              <a:buFont typeface="Arial"/>
              <a:buChar char="•"/>
            </a:pPr>
            <a:r>
              <a:rPr lang="en-US" dirty="0">
                <a:solidFill>
                  <a:srgbClr val="000000"/>
                </a:solidFill>
                <a:latin typeface="Public Sans"/>
              </a:rPr>
              <a:t>The model is being trained for 5 epochs.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7B67B2-5797-862B-8717-0E9AA9F922D2}"/>
              </a:ext>
            </a:extLst>
          </p:cNvPr>
          <p:cNvSpPr txBox="1"/>
          <p:nvPr/>
        </p:nvSpPr>
        <p:spPr>
          <a:xfrm>
            <a:off x="2971800" y="2095500"/>
            <a:ext cx="12344400" cy="6208559"/>
          </a:xfrm>
          <a:prstGeom prst="rect">
            <a:avLst/>
          </a:prstGeom>
          <a:noFill/>
        </p:spPr>
        <p:txBody>
          <a:bodyPr wrap="square">
            <a:spAutoFit/>
          </a:bodyPr>
          <a:lstStyle/>
          <a:p>
            <a:pPr marL="228600" algn="just">
              <a:lnSpc>
                <a:spcPct val="150000"/>
              </a:lnSpc>
              <a:spcAft>
                <a:spcPts val="800"/>
              </a:spcAft>
            </a:pPr>
            <a:r>
              <a:rPr lang="en-IN" sz="4000" b="1" kern="100" dirty="0">
                <a:effectLst/>
                <a:latin typeface="Times New Roman" panose="02020603050405020304" pitchFamily="18" charset="0"/>
                <a:ea typeface="Times New Roman" panose="02020603050405020304" pitchFamily="18" charset="0"/>
                <a:cs typeface="Times New Roman" panose="02020603050405020304" pitchFamily="18" charset="0"/>
              </a:rPr>
              <a:t>Comparing the Algorithms</a:t>
            </a:r>
            <a:endParaRPr lang="en-IN" sz="40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50000"/>
              </a:lnSpc>
              <a:spcAft>
                <a:spcPts val="800"/>
              </a:spcAft>
            </a:pPr>
            <a:r>
              <a:rPr lang="en-IN" sz="4000" kern="100" dirty="0">
                <a:effectLst/>
                <a:latin typeface="Times New Roman" panose="02020603050405020304" pitchFamily="18" charset="0"/>
                <a:ea typeface="Times New Roman" panose="02020603050405020304" pitchFamily="18" charset="0"/>
                <a:cs typeface="Times New Roman" panose="02020603050405020304" pitchFamily="18" charset="0"/>
              </a:rPr>
              <a:t>Comparing the both models using CNN model and Mobile Net model has the  highest accuracy  of 97%  and while  VGG16Model has 96% so  final implementation has done in the  CNN Model  and Mobile Net model and trained using CNN Model in </a:t>
            </a:r>
            <a:r>
              <a:rPr lang="en-IN" sz="4000" kern="100" dirty="0" err="1">
                <a:effectLst/>
                <a:latin typeface="Times New Roman" panose="02020603050405020304" pitchFamily="18" charset="0"/>
                <a:ea typeface="Times New Roman" panose="02020603050405020304" pitchFamily="18" charset="0"/>
                <a:cs typeface="Times New Roman" panose="02020603050405020304" pitchFamily="18" charset="0"/>
              </a:rPr>
              <a:t>keras</a:t>
            </a:r>
            <a:r>
              <a:rPr lang="en-IN" sz="4000" kern="100" dirty="0">
                <a:effectLst/>
                <a:latin typeface="Times New Roman" panose="02020603050405020304" pitchFamily="18" charset="0"/>
                <a:ea typeface="Times New Roman" panose="02020603050405020304" pitchFamily="18" charset="0"/>
                <a:cs typeface="Times New Roman" panose="02020603050405020304" pitchFamily="18" charset="0"/>
              </a:rPr>
              <a:t> and app.py file is created</a:t>
            </a:r>
            <a:endParaRPr lang="en-IN" sz="4000" kern="100" dirty="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50000"/>
              </a:lnSpc>
              <a:spcAft>
                <a:spcPts val="800"/>
              </a:spcAft>
            </a:pPr>
            <a:r>
              <a:rPr lang="en-IN"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5149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4" name="TextBox 4"/>
          <p:cNvSpPr txBox="1"/>
          <p:nvPr/>
        </p:nvSpPr>
        <p:spPr>
          <a:xfrm>
            <a:off x="369507" y="800100"/>
            <a:ext cx="17625189" cy="9791053"/>
          </a:xfrm>
          <a:prstGeom prst="rect">
            <a:avLst/>
          </a:prstGeom>
        </p:spPr>
        <p:txBody>
          <a:bodyPr lIns="50800" tIns="50800" rIns="50800" bIns="50800" rtlCol="0" anchor="ctr"/>
          <a:lstStyle/>
          <a:p>
            <a:pPr algn="ctr">
              <a:lnSpc>
                <a:spcPts val="1960"/>
              </a:lnSpc>
            </a:pPr>
            <a:endParaRPr/>
          </a:p>
        </p:txBody>
      </p:sp>
      <p:sp>
        <p:nvSpPr>
          <p:cNvPr id="6" name="TextBox 6"/>
          <p:cNvSpPr txBox="1"/>
          <p:nvPr/>
        </p:nvSpPr>
        <p:spPr>
          <a:xfrm>
            <a:off x="4858496" y="622970"/>
            <a:ext cx="8647209" cy="572721"/>
          </a:xfrm>
          <a:prstGeom prst="rect">
            <a:avLst/>
          </a:prstGeom>
        </p:spPr>
        <p:txBody>
          <a:bodyPr wrap="square" lIns="0" tIns="0" rIns="0" bIns="0" rtlCol="0" anchor="t">
            <a:spAutoFit/>
          </a:bodyPr>
          <a:lstStyle/>
          <a:p>
            <a:pPr marL="0" lvl="0" indent="0" algn="ctr">
              <a:lnSpc>
                <a:spcPts val="4278"/>
              </a:lnSpc>
            </a:pPr>
            <a:r>
              <a:rPr lang="en-US" sz="5400" spc="-427" dirty="0">
                <a:solidFill>
                  <a:schemeClr val="bg2">
                    <a:lumMod val="10000"/>
                  </a:schemeClr>
                </a:solidFill>
                <a:latin typeface="Public Sans"/>
              </a:rPr>
              <a:t> FINAL IMPLEMENTATION</a:t>
            </a:r>
          </a:p>
        </p:txBody>
      </p:sp>
      <p:pic>
        <p:nvPicPr>
          <p:cNvPr id="2" name="Picture 1">
            <a:extLst>
              <a:ext uri="{FF2B5EF4-FFF2-40B4-BE49-F238E27FC236}">
                <a16:creationId xmlns:a16="http://schemas.microsoft.com/office/drawing/2014/main" id="{E9E4529C-6E5C-87E4-91E9-2F5B65D97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8805" y="6082875"/>
            <a:ext cx="9486900" cy="2071370"/>
          </a:xfrm>
          <a:prstGeom prst="rect">
            <a:avLst/>
          </a:prstGeom>
        </p:spPr>
      </p:pic>
      <p:sp>
        <p:nvSpPr>
          <p:cNvPr id="3" name="TextBox 2">
            <a:extLst>
              <a:ext uri="{FF2B5EF4-FFF2-40B4-BE49-F238E27FC236}">
                <a16:creationId xmlns:a16="http://schemas.microsoft.com/office/drawing/2014/main" id="{C3D5E658-98CC-D986-62B4-B78C414C0FFF}"/>
              </a:ext>
            </a:extLst>
          </p:cNvPr>
          <p:cNvSpPr txBox="1"/>
          <p:nvPr/>
        </p:nvSpPr>
        <p:spPr>
          <a:xfrm>
            <a:off x="914400" y="2324100"/>
            <a:ext cx="15849599" cy="3393237"/>
          </a:xfrm>
          <a:prstGeom prst="rect">
            <a:avLst/>
          </a:prstGeom>
          <a:noFill/>
        </p:spPr>
        <p:txBody>
          <a:bodyPr wrap="square" rtlCol="0">
            <a:spAutoFit/>
          </a:bodyPr>
          <a:lstStyle/>
          <a:p>
            <a:pPr marL="914400" lvl="1" indent="-457200">
              <a:buFont typeface="Arial" panose="020B0604020202020204" pitchFamily="34" charset="0"/>
              <a:buChar char="•"/>
            </a:pPr>
            <a:r>
              <a:rPr lang="en-US" sz="2800" dirty="0">
                <a:solidFill>
                  <a:srgbClr val="000000"/>
                </a:solidFill>
                <a:latin typeface="Public Sans"/>
              </a:rPr>
              <a:t>Click on  flask run to run the  API   as  app.py in the terminal   the display would be generate link</a:t>
            </a:r>
          </a:p>
          <a:p>
            <a:pPr marL="835281" lvl="1" indent="-457200">
              <a:lnSpc>
                <a:spcPts val="4903"/>
              </a:lnSpc>
              <a:buFont typeface="Arial" panose="020B0604020202020204" pitchFamily="34" charset="0"/>
              <a:buChar char="•"/>
            </a:pPr>
            <a:r>
              <a:rPr lang="en-US" sz="2800" dirty="0">
                <a:solidFill>
                  <a:srgbClr val="000000"/>
                </a:solidFill>
                <a:latin typeface="Public Sans"/>
              </a:rPr>
              <a:t>Click on the web page link of  http://127.0.0.1:5000 then web page is live  now  it predicts the stage of the  leukemia cancer</a:t>
            </a:r>
          </a:p>
          <a:p>
            <a:pPr marL="835281" lvl="1" indent="-457200">
              <a:lnSpc>
                <a:spcPts val="4903"/>
              </a:lnSpc>
              <a:buFont typeface="Arial" panose="020B0604020202020204" pitchFamily="34" charset="0"/>
              <a:buChar char="•"/>
            </a:pPr>
            <a:r>
              <a:rPr lang="en-US" sz="2800" dirty="0">
                <a:solidFill>
                  <a:srgbClr val="000000"/>
                </a:solidFill>
                <a:latin typeface="Public Sans"/>
              </a:rPr>
              <a:t>By uploading  the  image of leukemia cancer </a:t>
            </a:r>
          </a:p>
          <a:p>
            <a:endParaRPr lang="en-US" dirty="0">
              <a:solidFill>
                <a:srgbClr val="000000"/>
              </a:solidFill>
              <a:latin typeface="Public Sans"/>
            </a:endParaRPr>
          </a:p>
          <a:p>
            <a:endParaRPr lang="en-I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3" name="TextBox 3"/>
          <p:cNvSpPr txBox="1"/>
          <p:nvPr/>
        </p:nvSpPr>
        <p:spPr>
          <a:xfrm>
            <a:off x="429604" y="282083"/>
            <a:ext cx="3837596" cy="645626"/>
          </a:xfrm>
          <a:prstGeom prst="rect">
            <a:avLst/>
          </a:prstGeom>
        </p:spPr>
        <p:txBody>
          <a:bodyPr wrap="square" lIns="0" tIns="0" rIns="0" bIns="0" rtlCol="0" anchor="t">
            <a:spAutoFit/>
          </a:bodyPr>
          <a:lstStyle/>
          <a:p>
            <a:pPr algn="ctr">
              <a:lnSpc>
                <a:spcPts val="6097"/>
              </a:lnSpc>
              <a:spcBef>
                <a:spcPct val="0"/>
              </a:spcBef>
            </a:pPr>
            <a:r>
              <a:rPr lang="en-US" sz="2000" dirty="0">
                <a:solidFill>
                  <a:srgbClr val="000000"/>
                </a:solidFill>
                <a:latin typeface="Public Sans"/>
              </a:rPr>
              <a:t>The  website  is :</a:t>
            </a:r>
          </a:p>
        </p:txBody>
      </p:sp>
      <p:pic>
        <p:nvPicPr>
          <p:cNvPr id="4" name="Picture 3">
            <a:extLst>
              <a:ext uri="{FF2B5EF4-FFF2-40B4-BE49-F238E27FC236}">
                <a16:creationId xmlns:a16="http://schemas.microsoft.com/office/drawing/2014/main" id="{F0346473-9814-238E-31D0-0375093A33E9}"/>
              </a:ext>
            </a:extLst>
          </p:cNvPr>
          <p:cNvPicPr>
            <a:picLocks noChangeAspect="1"/>
          </p:cNvPicPr>
          <p:nvPr/>
        </p:nvPicPr>
        <p:blipFill rotWithShape="1">
          <a:blip r:embed="rId2"/>
          <a:srcRect t="1" b="5556"/>
          <a:stretch/>
        </p:blipFill>
        <p:spPr bwMode="auto">
          <a:xfrm>
            <a:off x="2133600" y="1257300"/>
            <a:ext cx="14097000" cy="7467600"/>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0BDF28-6143-FCF3-3E10-CE7F3009EA55}"/>
              </a:ext>
            </a:extLst>
          </p:cNvPr>
          <p:cNvPicPr>
            <a:picLocks noChangeAspect="1"/>
          </p:cNvPicPr>
          <p:nvPr/>
        </p:nvPicPr>
        <p:blipFill>
          <a:blip r:embed="rId2"/>
          <a:stretch>
            <a:fillRect/>
          </a:stretch>
        </p:blipFill>
        <p:spPr>
          <a:xfrm>
            <a:off x="1828800" y="1485900"/>
            <a:ext cx="14325600" cy="6858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ABD1E2-80EF-B124-E0CD-14DE02F71B60}"/>
              </a:ext>
            </a:extLst>
          </p:cNvPr>
          <p:cNvPicPr>
            <a:picLocks noChangeAspect="1"/>
          </p:cNvPicPr>
          <p:nvPr/>
        </p:nvPicPr>
        <p:blipFill>
          <a:blip r:embed="rId2"/>
          <a:stretch>
            <a:fillRect/>
          </a:stretch>
        </p:blipFill>
        <p:spPr>
          <a:xfrm>
            <a:off x="3048000" y="1943100"/>
            <a:ext cx="12115800" cy="6172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0F301C-EA80-E34E-34EF-2FC96287EED2}"/>
              </a:ext>
            </a:extLst>
          </p:cNvPr>
          <p:cNvPicPr>
            <a:picLocks noChangeAspect="1"/>
          </p:cNvPicPr>
          <p:nvPr/>
        </p:nvPicPr>
        <p:blipFill>
          <a:blip r:embed="rId2"/>
          <a:stretch>
            <a:fillRect/>
          </a:stretch>
        </p:blipFill>
        <p:spPr>
          <a:xfrm>
            <a:off x="1905000" y="1938113"/>
            <a:ext cx="14706600" cy="640578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331406" y="302221"/>
            <a:ext cx="17625189" cy="9682557"/>
            <a:chOff x="0" y="0"/>
            <a:chExt cx="4642025" cy="2550139"/>
          </a:xfrm>
        </p:grpSpPr>
        <p:sp>
          <p:nvSpPr>
            <p:cNvPr id="3" name="Freeform 3"/>
            <p:cNvSpPr/>
            <p:nvPr/>
          </p:nvSpPr>
          <p:spPr>
            <a:xfrm>
              <a:off x="0" y="0"/>
              <a:ext cx="4642025" cy="2550139"/>
            </a:xfrm>
            <a:custGeom>
              <a:avLst/>
              <a:gdLst/>
              <a:ahLst/>
              <a:cxnLst/>
              <a:rect l="l" t="t" r="r" b="b"/>
              <a:pathLst>
                <a:path w="4642025" h="2550139">
                  <a:moveTo>
                    <a:pt x="0" y="0"/>
                  </a:moveTo>
                  <a:lnTo>
                    <a:pt x="4642025" y="0"/>
                  </a:lnTo>
                  <a:lnTo>
                    <a:pt x="4642025" y="2550139"/>
                  </a:lnTo>
                  <a:lnTo>
                    <a:pt x="0" y="2550139"/>
                  </a:lnTo>
                  <a:close/>
                </a:path>
              </a:pathLst>
            </a:custGeom>
            <a:solidFill>
              <a:srgbClr val="FBF6F1"/>
            </a:solidFill>
          </p:spPr>
        </p:sp>
        <p:sp>
          <p:nvSpPr>
            <p:cNvPr id="4" name="TextBox 4"/>
            <p:cNvSpPr txBox="1"/>
            <p:nvPr/>
          </p:nvSpPr>
          <p:spPr>
            <a:xfrm>
              <a:off x="0" y="-28575"/>
              <a:ext cx="4642025" cy="2578714"/>
            </a:xfrm>
            <a:prstGeom prst="rect">
              <a:avLst/>
            </a:prstGeom>
          </p:spPr>
          <p:txBody>
            <a:bodyPr lIns="50800" tIns="50800" rIns="50800" bIns="50800" rtlCol="0" anchor="ctr"/>
            <a:lstStyle/>
            <a:p>
              <a:pPr algn="ctr">
                <a:lnSpc>
                  <a:spcPts val="1960"/>
                </a:lnSpc>
              </a:pPr>
              <a:endParaRPr/>
            </a:p>
          </p:txBody>
        </p:sp>
      </p:grpSp>
      <p:pic>
        <p:nvPicPr>
          <p:cNvPr id="7" name="Picture 6">
            <a:extLst>
              <a:ext uri="{FF2B5EF4-FFF2-40B4-BE49-F238E27FC236}">
                <a16:creationId xmlns:a16="http://schemas.microsoft.com/office/drawing/2014/main" id="{CDB77DB7-93AF-67FB-3CDD-2A609B02B575}"/>
              </a:ext>
            </a:extLst>
          </p:cNvPr>
          <p:cNvPicPr>
            <a:picLocks noChangeAspect="1"/>
          </p:cNvPicPr>
          <p:nvPr/>
        </p:nvPicPr>
        <p:blipFill>
          <a:blip r:embed="rId2"/>
          <a:stretch>
            <a:fillRect/>
          </a:stretch>
        </p:blipFill>
        <p:spPr>
          <a:xfrm>
            <a:off x="1790700" y="1714500"/>
            <a:ext cx="14706600" cy="63245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6F2422-81F7-DF6B-FE4B-9A63AD346C0E}"/>
              </a:ext>
            </a:extLst>
          </p:cNvPr>
          <p:cNvPicPr>
            <a:picLocks noChangeAspect="1"/>
          </p:cNvPicPr>
          <p:nvPr/>
        </p:nvPicPr>
        <p:blipFill>
          <a:blip r:embed="rId2"/>
          <a:stretch>
            <a:fillRect/>
          </a:stretch>
        </p:blipFill>
        <p:spPr>
          <a:xfrm>
            <a:off x="1981200" y="1257300"/>
            <a:ext cx="14020800" cy="7086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3277871" y="2781594"/>
            <a:ext cx="4698402" cy="4715550"/>
          </a:xfrm>
          <a:custGeom>
            <a:avLst/>
            <a:gdLst/>
            <a:ahLst/>
            <a:cxnLst/>
            <a:rect l="l" t="t" r="r" b="b"/>
            <a:pathLst>
              <a:path w="4698402" h="4715550">
                <a:moveTo>
                  <a:pt x="0" y="0"/>
                </a:moveTo>
                <a:lnTo>
                  <a:pt x="4698402" y="0"/>
                </a:lnTo>
                <a:lnTo>
                  <a:pt x="4698402" y="4715550"/>
                </a:lnTo>
                <a:lnTo>
                  <a:pt x="0" y="4715550"/>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306811" y="2171700"/>
            <a:ext cx="12888532" cy="7949740"/>
          </a:xfrm>
          <a:prstGeom prst="rect">
            <a:avLst/>
          </a:prstGeom>
        </p:spPr>
        <p:txBody>
          <a:bodyPr lIns="0" tIns="0" rIns="0" bIns="0" rtlCol="0" anchor="t">
            <a:spAutoFit/>
          </a:bodyPr>
          <a:lstStyle/>
          <a:p>
            <a:pPr algn="just">
              <a:lnSpc>
                <a:spcPts val="4799"/>
              </a:lnSpc>
            </a:pPr>
            <a:r>
              <a:rPr lang="en-US" sz="2600" spc="300" dirty="0">
                <a:latin typeface="Times New Roman" panose="02020603050405020304" pitchFamily="18" charset="0"/>
                <a:cs typeface="Times New Roman" panose="02020603050405020304" pitchFamily="18" charset="0"/>
              </a:rPr>
              <a:t>In this project, we developed an intelligent deep learning algorithm for the detection of leukemia cancer using image classification techniques. The algorithm utilizes Convolutional Neural Networks (CNNs), specifically the MobileNetV2 architecture, to analyze microscopic blood smear images and differentiate between normal and leukemic cells. Through extensive preprocessing, data augmentation, and model training, we achieved a high accuracy rate of 97% on the test dataset. Our algorithm has the potential to significantly impact the field of medical diagnostics by providing a faster, more accurate, and scalable solution for leukemia detection. Future work could involve expanding the dataset to include more diverse samples, optimizing the model further, and integrating it into clinical settings for real-time diagnosis and treatment planning.</a:t>
            </a:r>
          </a:p>
          <a:p>
            <a:pPr algn="just">
              <a:lnSpc>
                <a:spcPts val="4799"/>
              </a:lnSpc>
            </a:pPr>
            <a:endParaRPr lang="en-US" sz="2944" dirty="0">
              <a:solidFill>
                <a:srgbClr val="156669"/>
              </a:solidFill>
              <a:latin typeface="Agrandir Medium"/>
            </a:endParaRPr>
          </a:p>
        </p:txBody>
      </p:sp>
      <p:sp>
        <p:nvSpPr>
          <p:cNvPr id="4" name="TextBox 4"/>
          <p:cNvSpPr txBox="1"/>
          <p:nvPr/>
        </p:nvSpPr>
        <p:spPr>
          <a:xfrm>
            <a:off x="-1295401" y="571500"/>
            <a:ext cx="19271673" cy="1054391"/>
          </a:xfrm>
          <a:prstGeom prst="rect">
            <a:avLst/>
          </a:prstGeom>
        </p:spPr>
        <p:txBody>
          <a:bodyPr wrap="square" lIns="0" tIns="0" rIns="0" bIns="0" rtlCol="0" anchor="t">
            <a:spAutoFit/>
          </a:bodyPr>
          <a:lstStyle/>
          <a:p>
            <a:pPr algn="ctr">
              <a:lnSpc>
                <a:spcPts val="8926"/>
              </a:lnSpc>
              <a:spcBef>
                <a:spcPct val="0"/>
              </a:spcBef>
            </a:pPr>
            <a:r>
              <a:rPr lang="en-US" sz="4000" b="1" spc="300" dirty="0">
                <a:latin typeface="Times New Roman" panose="02020603050405020304" pitchFamily="18" charset="0"/>
                <a:cs typeface="Times New Roman" panose="02020603050405020304" pitchFamily="18" charset="0"/>
              </a:rPr>
              <a:t> </a:t>
            </a:r>
            <a:r>
              <a:rPr lang="en-US" sz="6600" b="1" spc="300" dirty="0">
                <a:latin typeface="Times New Roman" panose="02020603050405020304" pitchFamily="18" charset="0"/>
                <a:cs typeface="Times New Roman" panose="02020603050405020304" pitchFamily="18" charset="0"/>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00A62-412F-4A90-2817-A62A62BB616E}"/>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ABSTRACT</a:t>
            </a:r>
          </a:p>
        </p:txBody>
      </p:sp>
    </p:spTree>
    <p:extLst>
      <p:ext uri="{BB962C8B-B14F-4D97-AF65-F5344CB8AC3E}">
        <p14:creationId xmlns:p14="http://schemas.microsoft.com/office/powerpoint/2010/main" val="2413798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302221"/>
            <a:ext cx="8841904" cy="9682557"/>
            <a:chOff x="0" y="0"/>
            <a:chExt cx="2328732" cy="2550139"/>
          </a:xfrm>
        </p:grpSpPr>
        <p:sp>
          <p:nvSpPr>
            <p:cNvPr id="3" name="Freeform 3"/>
            <p:cNvSpPr/>
            <p:nvPr/>
          </p:nvSpPr>
          <p:spPr>
            <a:xfrm>
              <a:off x="0" y="0"/>
              <a:ext cx="2328732" cy="2550139"/>
            </a:xfrm>
            <a:custGeom>
              <a:avLst/>
              <a:gdLst/>
              <a:ahLst/>
              <a:cxnLst/>
              <a:rect l="l" t="t" r="r" b="b"/>
              <a:pathLst>
                <a:path w="2328732" h="2550139">
                  <a:moveTo>
                    <a:pt x="0" y="0"/>
                  </a:moveTo>
                  <a:lnTo>
                    <a:pt x="2328732" y="0"/>
                  </a:lnTo>
                  <a:lnTo>
                    <a:pt x="2328732" y="2550139"/>
                  </a:lnTo>
                  <a:lnTo>
                    <a:pt x="0" y="2550139"/>
                  </a:lnTo>
                  <a:close/>
                </a:path>
              </a:pathLst>
            </a:custGeom>
            <a:solidFill>
              <a:srgbClr val="FBF6F1"/>
            </a:solidFill>
          </p:spPr>
        </p:sp>
        <p:sp>
          <p:nvSpPr>
            <p:cNvPr id="4" name="TextBox 4"/>
            <p:cNvSpPr txBox="1"/>
            <p:nvPr/>
          </p:nvSpPr>
          <p:spPr>
            <a:xfrm>
              <a:off x="0" y="-28575"/>
              <a:ext cx="2328732" cy="2578714"/>
            </a:xfrm>
            <a:prstGeom prst="rect">
              <a:avLst/>
            </a:prstGeom>
          </p:spPr>
          <p:txBody>
            <a:bodyPr lIns="50800" tIns="50800" rIns="50800" bIns="50800" rtlCol="0" anchor="ctr"/>
            <a:lstStyle/>
            <a:p>
              <a:pPr algn="ctr">
                <a:lnSpc>
                  <a:spcPts val="1960"/>
                </a:lnSpc>
              </a:pPr>
              <a:endParaRPr/>
            </a:p>
          </p:txBody>
        </p:sp>
      </p:grpSp>
      <p:sp>
        <p:nvSpPr>
          <p:cNvPr id="5" name="Freeform 5"/>
          <p:cNvSpPr/>
          <p:nvPr/>
        </p:nvSpPr>
        <p:spPr>
          <a:xfrm>
            <a:off x="10111407" y="1746467"/>
            <a:ext cx="6907091" cy="6794065"/>
          </a:xfrm>
          <a:custGeom>
            <a:avLst/>
            <a:gdLst/>
            <a:ahLst/>
            <a:cxnLst/>
            <a:rect l="l" t="t" r="r" b="b"/>
            <a:pathLst>
              <a:path w="6907091" h="6794065">
                <a:moveTo>
                  <a:pt x="0" y="0"/>
                </a:moveTo>
                <a:lnTo>
                  <a:pt x="6907090" y="0"/>
                </a:lnTo>
                <a:lnTo>
                  <a:pt x="6907090" y="6794066"/>
                </a:lnTo>
                <a:lnTo>
                  <a:pt x="0" y="679406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TextBox 6"/>
          <p:cNvSpPr txBox="1"/>
          <p:nvPr/>
        </p:nvSpPr>
        <p:spPr>
          <a:xfrm>
            <a:off x="343461" y="4230436"/>
            <a:ext cx="9767946" cy="2207128"/>
          </a:xfrm>
          <a:prstGeom prst="rect">
            <a:avLst/>
          </a:prstGeom>
        </p:spPr>
        <p:txBody>
          <a:bodyPr lIns="0" tIns="0" rIns="0" bIns="0" rtlCol="0" anchor="t">
            <a:spAutoFit/>
          </a:bodyPr>
          <a:lstStyle/>
          <a:p>
            <a:pPr marL="0" lvl="0" indent="0">
              <a:lnSpc>
                <a:spcPts val="16401"/>
              </a:lnSpc>
            </a:pPr>
            <a:r>
              <a:rPr lang="en-US" sz="17085" spc="-1640">
                <a:solidFill>
                  <a:srgbClr val="156669"/>
                </a:solidFill>
                <a:latin typeface="Public Sans"/>
              </a:rPr>
              <a:t>Thank you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F37120-6189-D082-B8EB-54A1B1336547}"/>
              </a:ext>
            </a:extLst>
          </p:cNvPr>
          <p:cNvSpPr txBox="1"/>
          <p:nvPr/>
        </p:nvSpPr>
        <p:spPr>
          <a:xfrm>
            <a:off x="990600" y="1028700"/>
            <a:ext cx="15849600" cy="923330"/>
          </a:xfrm>
          <a:prstGeom prst="rect">
            <a:avLst/>
          </a:prstGeom>
          <a:noFill/>
        </p:spPr>
        <p:txBody>
          <a:bodyPr wrap="square" rtlCol="0">
            <a:spAutoFit/>
          </a:bodyPr>
          <a:lstStyle/>
          <a:p>
            <a:pPr algn="ctr"/>
            <a:r>
              <a:rPr lang="en-US" sz="5400" b="1" dirty="0"/>
              <a:t>ABSTRACT</a:t>
            </a:r>
          </a:p>
        </p:txBody>
      </p:sp>
      <p:sp>
        <p:nvSpPr>
          <p:cNvPr id="8" name="TextBox 7">
            <a:extLst>
              <a:ext uri="{FF2B5EF4-FFF2-40B4-BE49-F238E27FC236}">
                <a16:creationId xmlns:a16="http://schemas.microsoft.com/office/drawing/2014/main" id="{0A0CDD8D-19ED-7DCF-AB99-4AFA47CDB715}"/>
              </a:ext>
            </a:extLst>
          </p:cNvPr>
          <p:cNvSpPr txBox="1"/>
          <p:nvPr/>
        </p:nvSpPr>
        <p:spPr>
          <a:xfrm>
            <a:off x="1219200" y="2019300"/>
            <a:ext cx="15849600" cy="5421933"/>
          </a:xfrm>
          <a:prstGeom prst="rect">
            <a:avLst/>
          </a:prstGeom>
          <a:noFill/>
        </p:spPr>
        <p:txBody>
          <a:bodyPr wrap="square" rtlCol="0">
            <a:spAutoFit/>
          </a:bodyPr>
          <a:lstStyle/>
          <a:p>
            <a:pPr algn="just">
              <a:lnSpc>
                <a:spcPct val="150000"/>
              </a:lnSpc>
            </a:pPr>
            <a:r>
              <a:rPr lang="en-US" sz="2600" dirty="0">
                <a:latin typeface="Times New Roman" panose="02020603050405020304" pitchFamily="18" charset="0"/>
                <a:cs typeface="Times New Roman" panose="02020603050405020304" pitchFamily="18" charset="0"/>
              </a:rPr>
              <a:t>Acute lymphoblastic leukemia (ALL) is a rare but serious form of blood cancer caused by the overproduction of abnormal lymphocytes in the bone marrow. Early and accurate detection is crucial for effective treatment and improved survival rates, especially in adults. Current diagnostic methods rely on manual microscopic analysis of blood smear images, which is time-consuming, subjective, and prone to errors, particularly when distinguishing between normal and malignant cells with similar morphologies. This project proposes an intelligent deep learning approach to automate the screening of white blood cells for the presence of leukemia using microscopic blood smear images. Convolutional neural networks (CNNs), including architectures such as Res Net and VGG, are employed to classify images of blood cells as either normal or leukemic. The goal is to improve early and accurate diagnosis of ALL, especially in adults, where prognosis is often poor if diagnosed late.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A76B-14F0-78EC-DF05-CAF1159EB6A8}"/>
              </a:ext>
            </a:extLst>
          </p:cNvPr>
          <p:cNvSpPr>
            <a:spLocks noGrp="1"/>
          </p:cNvSpPr>
          <p:nvPr>
            <p:ph type="ctrTitle"/>
          </p:nvPr>
        </p:nvSpPr>
        <p:spPr>
          <a:xfrm>
            <a:off x="685800" y="7440206"/>
            <a:ext cx="10439400" cy="2194560"/>
          </a:xfrm>
        </p:spPr>
        <p:txBody>
          <a:bodyPr/>
          <a:lstStyle/>
          <a:p>
            <a:r>
              <a:rPr lang="en-IN" dirty="0"/>
              <a:t>INTRODUCTION</a:t>
            </a:r>
          </a:p>
        </p:txBody>
      </p:sp>
    </p:spTree>
    <p:extLst>
      <p:ext uri="{BB962C8B-B14F-4D97-AF65-F5344CB8AC3E}">
        <p14:creationId xmlns:p14="http://schemas.microsoft.com/office/powerpoint/2010/main" val="1647463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a:off x="10421987" y="3162300"/>
            <a:ext cx="7256413" cy="4312626"/>
          </a:xfrm>
          <a:custGeom>
            <a:avLst/>
            <a:gdLst/>
            <a:ahLst/>
            <a:cxnLst/>
            <a:rect l="l" t="t" r="r" b="b"/>
            <a:pathLst>
              <a:path w="8348716" h="4312626">
                <a:moveTo>
                  <a:pt x="0" y="0"/>
                </a:moveTo>
                <a:lnTo>
                  <a:pt x="8348716" y="0"/>
                </a:lnTo>
                <a:lnTo>
                  <a:pt x="8348716" y="4312627"/>
                </a:lnTo>
                <a:lnTo>
                  <a:pt x="0" y="4312627"/>
                </a:lnTo>
                <a:lnTo>
                  <a:pt x="0" y="0"/>
                </a:lnTo>
                <a:close/>
              </a:path>
            </a:pathLst>
          </a:custGeom>
          <a:blipFill>
            <a:blip r:embed="rId2"/>
            <a:stretch>
              <a:fillRect l="-1600" r="-6229" b="-6157"/>
            </a:stretch>
          </a:blipFill>
        </p:spPr>
      </p:sp>
      <p:sp>
        <p:nvSpPr>
          <p:cNvPr id="4" name="TextBox 4"/>
          <p:cNvSpPr txBox="1"/>
          <p:nvPr/>
        </p:nvSpPr>
        <p:spPr>
          <a:xfrm>
            <a:off x="609601" y="2781300"/>
            <a:ext cx="8991600" cy="6858481"/>
          </a:xfrm>
          <a:prstGeom prst="rect">
            <a:avLst/>
          </a:prstGeom>
        </p:spPr>
        <p:txBody>
          <a:bodyPr wrap="square" lIns="0" tIns="0" rIns="0" bIns="0" rtlCol="0" anchor="t">
            <a:spAutoFit/>
          </a:bodyPr>
          <a:lstStyle/>
          <a:p>
            <a:pPr algn="just">
              <a:lnSpc>
                <a:spcPts val="4893"/>
              </a:lnSpc>
            </a:pPr>
            <a:r>
              <a:rPr lang="en-US" sz="2600" dirty="0">
                <a:solidFill>
                  <a:schemeClr val="tx1">
                    <a:lumMod val="95000"/>
                    <a:lumOff val="5000"/>
                  </a:schemeClr>
                </a:solidFill>
                <a:latin typeface="Times New Roman" panose="02020603050405020304" pitchFamily="18" charset="0"/>
                <a:cs typeface="Times New Roman" panose="02020603050405020304" pitchFamily="18" charset="0"/>
              </a:rPr>
              <a:t>Leukemia, a devastating form of cancer affecting individuals of all ages, which impact on white blood cells and the bone marrow. This study focuses on the development of an intelligent deep learning algorithm that utilizes microscopic blood smear images to differentiate between normal and leukemic cells .this project introduces an advanced approach using artificial intelligence (AI) and deep learning. Early detection through intelligent screening methods holds the key to enhancing treatment outcomes and reducing mortality associated with leukemia.</a:t>
            </a:r>
          </a:p>
          <a:p>
            <a:pPr algn="just">
              <a:lnSpc>
                <a:spcPts val="4893"/>
              </a:lnSpc>
            </a:pPr>
            <a:endParaRPr lang="en-US" sz="3002" dirty="0">
              <a:solidFill>
                <a:srgbClr val="156669"/>
              </a:solidFill>
              <a:latin typeface="Agrandir"/>
            </a:endParaRPr>
          </a:p>
          <a:p>
            <a:pPr algn="just">
              <a:lnSpc>
                <a:spcPts val="4893"/>
              </a:lnSpc>
            </a:pPr>
            <a:endParaRPr lang="en-US" sz="3002" dirty="0">
              <a:solidFill>
                <a:srgbClr val="156669"/>
              </a:solidFill>
              <a:latin typeface="Agrandir"/>
            </a:endParaRPr>
          </a:p>
        </p:txBody>
      </p:sp>
      <p:sp>
        <p:nvSpPr>
          <p:cNvPr id="5" name="TextBox 4">
            <a:extLst>
              <a:ext uri="{FF2B5EF4-FFF2-40B4-BE49-F238E27FC236}">
                <a16:creationId xmlns:a16="http://schemas.microsoft.com/office/drawing/2014/main" id="{D66AE3C6-A7A4-D14F-6E51-2A756984C942}"/>
              </a:ext>
            </a:extLst>
          </p:cNvPr>
          <p:cNvSpPr txBox="1"/>
          <p:nvPr/>
        </p:nvSpPr>
        <p:spPr>
          <a:xfrm>
            <a:off x="6248400" y="1028700"/>
            <a:ext cx="12344400"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FAAC8"/>
        </a:solidFill>
        <a:effectLst/>
      </p:bgPr>
    </p:bg>
    <p:spTree>
      <p:nvGrpSpPr>
        <p:cNvPr id="1" name=""/>
        <p:cNvGrpSpPr/>
        <p:nvPr/>
      </p:nvGrpSpPr>
      <p:grpSpPr>
        <a:xfrm>
          <a:off x="0" y="0"/>
          <a:ext cx="0" cy="0"/>
          <a:chOff x="0" y="0"/>
          <a:chExt cx="0" cy="0"/>
        </a:xfrm>
      </p:grpSpPr>
      <p:sp>
        <p:nvSpPr>
          <p:cNvPr id="2" name="Freeform 2"/>
          <p:cNvSpPr/>
          <p:nvPr/>
        </p:nvSpPr>
        <p:spPr>
          <a:xfrm>
            <a:off x="3322189" y="855234"/>
            <a:ext cx="10978476" cy="3376584"/>
          </a:xfrm>
          <a:custGeom>
            <a:avLst/>
            <a:gdLst/>
            <a:ahLst/>
            <a:cxnLst/>
            <a:rect l="l" t="t" r="r" b="b"/>
            <a:pathLst>
              <a:path w="10978476" h="3376584">
                <a:moveTo>
                  <a:pt x="0" y="0"/>
                </a:moveTo>
                <a:lnTo>
                  <a:pt x="10978476" y="0"/>
                </a:lnTo>
                <a:lnTo>
                  <a:pt x="10978476" y="3376584"/>
                </a:lnTo>
                <a:lnTo>
                  <a:pt x="0" y="3376584"/>
                </a:lnTo>
                <a:lnTo>
                  <a:pt x="0" y="0"/>
                </a:lnTo>
                <a:close/>
              </a:path>
            </a:pathLst>
          </a:custGeom>
          <a:blipFill>
            <a:blip r:embed="rId2"/>
            <a:stretch>
              <a:fillRect t="-7280" r="-1726" b="-8106"/>
            </a:stretch>
          </a:blipFill>
        </p:spPr>
      </p:sp>
      <p:sp>
        <p:nvSpPr>
          <p:cNvPr id="3" name="TextBox 3"/>
          <p:cNvSpPr txBox="1"/>
          <p:nvPr/>
        </p:nvSpPr>
        <p:spPr>
          <a:xfrm>
            <a:off x="332573" y="4962525"/>
            <a:ext cx="17622854" cy="4078552"/>
          </a:xfrm>
          <a:prstGeom prst="rect">
            <a:avLst/>
          </a:prstGeom>
        </p:spPr>
        <p:txBody>
          <a:bodyPr lIns="0" tIns="0" rIns="0" bIns="0" rtlCol="0" anchor="t">
            <a:spAutoFit/>
          </a:bodyPr>
          <a:lstStyle/>
          <a:p>
            <a:pPr algn="just">
              <a:lnSpc>
                <a:spcPts val="4576"/>
              </a:lnSpc>
            </a:pPr>
            <a:r>
              <a:rPr lang="en-US" sz="2600" dirty="0">
                <a:latin typeface="Times New Roman" panose="02020603050405020304" pitchFamily="18" charset="0"/>
                <a:cs typeface="Times New Roman" panose="02020603050405020304" pitchFamily="18" charset="0"/>
              </a:rPr>
              <a:t>Leukemia is a cancer of the blood that affects white blood cells. There are several different types of leukemia, each classified by the type of white blood cell that is affected. Some common types of leukemia include:</a:t>
            </a:r>
          </a:p>
          <a:p>
            <a:pPr marL="606198" lvl="1" indent="-303099" algn="just">
              <a:lnSpc>
                <a:spcPts val="4576"/>
              </a:lnSpc>
              <a:buFont typeface="Arial"/>
              <a:buChar char="•"/>
            </a:pPr>
            <a:r>
              <a:rPr lang="en-US" sz="2600" dirty="0">
                <a:latin typeface="Times New Roman" panose="02020603050405020304" pitchFamily="18" charset="0"/>
                <a:cs typeface="Times New Roman" panose="02020603050405020304" pitchFamily="18" charset="0"/>
              </a:rPr>
              <a:t>Acute lymphocytic leukemia (ALL)</a:t>
            </a:r>
          </a:p>
          <a:p>
            <a:pPr marL="606198" lvl="1" indent="-303099" algn="just">
              <a:lnSpc>
                <a:spcPts val="4576"/>
              </a:lnSpc>
              <a:buFont typeface="Arial"/>
              <a:buChar char="•"/>
            </a:pPr>
            <a:r>
              <a:rPr lang="en-US" sz="2600" dirty="0">
                <a:latin typeface="Times New Roman" panose="02020603050405020304" pitchFamily="18" charset="0"/>
                <a:cs typeface="Times New Roman" panose="02020603050405020304" pitchFamily="18" charset="0"/>
              </a:rPr>
              <a:t>Acute myeloid leukemia (AML)</a:t>
            </a:r>
          </a:p>
          <a:p>
            <a:pPr marL="606198" lvl="1" indent="-303099" algn="just">
              <a:lnSpc>
                <a:spcPts val="4576"/>
              </a:lnSpc>
              <a:buFont typeface="Arial"/>
              <a:buChar char="•"/>
            </a:pPr>
            <a:r>
              <a:rPr lang="en-US" sz="2600" dirty="0">
                <a:latin typeface="Times New Roman" panose="02020603050405020304" pitchFamily="18" charset="0"/>
                <a:cs typeface="Times New Roman" panose="02020603050405020304" pitchFamily="18" charset="0"/>
              </a:rPr>
              <a:t>Chronic lymphocytic leukemia (CLL)</a:t>
            </a:r>
          </a:p>
          <a:p>
            <a:pPr marL="606198" lvl="1" indent="-303099" algn="just">
              <a:lnSpc>
                <a:spcPts val="4576"/>
              </a:lnSpc>
              <a:buFont typeface="Arial"/>
              <a:buChar char="•"/>
            </a:pPr>
            <a:r>
              <a:rPr lang="en-US" sz="2600" dirty="0">
                <a:latin typeface="Times New Roman" panose="02020603050405020304" pitchFamily="18" charset="0"/>
                <a:cs typeface="Times New Roman" panose="02020603050405020304" pitchFamily="18" charset="0"/>
              </a:rPr>
              <a:t>Chronic myeloid leukemia (cml)</a:t>
            </a:r>
          </a:p>
          <a:p>
            <a:pPr algn="just">
              <a:lnSpc>
                <a:spcPts val="4576"/>
              </a:lnSpc>
            </a:pPr>
            <a:endParaRPr lang="en-US" sz="2807" dirty="0">
              <a:solidFill>
                <a:srgbClr val="FBF6F1"/>
              </a:solidFill>
              <a:latin typeface="Agrandir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D2E4"/>
        </a:solidFill>
        <a:effectLst/>
      </p:bgPr>
    </p:bg>
    <p:spTree>
      <p:nvGrpSpPr>
        <p:cNvPr id="1" name=""/>
        <p:cNvGrpSpPr/>
        <p:nvPr/>
      </p:nvGrpSpPr>
      <p:grpSpPr>
        <a:xfrm>
          <a:off x="0" y="0"/>
          <a:ext cx="0" cy="0"/>
          <a:chOff x="0" y="0"/>
          <a:chExt cx="0" cy="0"/>
        </a:xfrm>
      </p:grpSpPr>
      <p:sp>
        <p:nvSpPr>
          <p:cNvPr id="3" name="TextBox 3"/>
          <p:cNvSpPr txBox="1"/>
          <p:nvPr/>
        </p:nvSpPr>
        <p:spPr>
          <a:xfrm>
            <a:off x="370871" y="389057"/>
            <a:ext cx="14208969" cy="1801583"/>
          </a:xfrm>
          <a:prstGeom prst="rect">
            <a:avLst/>
          </a:prstGeom>
        </p:spPr>
        <p:txBody>
          <a:bodyPr lIns="0" tIns="0" rIns="0" bIns="0" rtlCol="0" anchor="t">
            <a:spAutoFit/>
          </a:bodyPr>
          <a:lstStyle/>
          <a:p>
            <a:pPr marL="0" marR="0" algn="just">
              <a:spcBef>
                <a:spcPts val="0"/>
              </a:spcBef>
              <a:spcAft>
                <a:spcPts val="0"/>
              </a:spcAft>
            </a:pPr>
            <a:r>
              <a:rPr lang="en-US" sz="2600" b="1" dirty="0">
                <a:effectLst/>
                <a:latin typeface="Times New Roman" panose="02020603050405020304" pitchFamily="18" charset="0"/>
                <a:ea typeface="TimesNewRomanPS-BoldMT"/>
                <a:cs typeface="Times New Roman" panose="02020603050405020304" pitchFamily="18" charset="0"/>
              </a:rPr>
              <a:t>In leukemia ,cancer there are different stages include benign and malignant phases with  the malignant stages further categorized as early , pre , pro</a:t>
            </a:r>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spcBef>
                <a:spcPts val="0"/>
              </a:spcBef>
              <a:spcAft>
                <a:spcPts val="0"/>
              </a:spcAft>
            </a:pPr>
            <a:r>
              <a:rPr lang="en-US" sz="2600" b="1" dirty="0">
                <a:solidFill>
                  <a:srgbClr val="2F5496"/>
                </a:solidFill>
                <a:effectLst/>
                <a:latin typeface="Times New Roman" panose="02020603050405020304" pitchFamily="18" charset="0"/>
                <a:ea typeface="TimesNewRomanPS-BoldMT"/>
                <a:cs typeface="Times New Roman" panose="02020603050405020304" pitchFamily="18" charset="0"/>
              </a:rPr>
              <a:t> </a:t>
            </a:r>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algn="just">
              <a:lnSpc>
                <a:spcPts val="5654"/>
              </a:lnSpc>
              <a:spcBef>
                <a:spcPct val="0"/>
              </a:spcBef>
            </a:pPr>
            <a:endParaRPr lang="en-US" dirty="0">
              <a:solidFill>
                <a:srgbClr val="000000"/>
              </a:solidFill>
              <a:latin typeface="Public Sans"/>
            </a:endParaRPr>
          </a:p>
        </p:txBody>
      </p:sp>
      <p:sp>
        <p:nvSpPr>
          <p:cNvPr id="4" name="TextBox 4"/>
          <p:cNvSpPr txBox="1"/>
          <p:nvPr/>
        </p:nvSpPr>
        <p:spPr>
          <a:xfrm>
            <a:off x="-609600" y="1553778"/>
            <a:ext cx="3743929" cy="732188"/>
          </a:xfrm>
          <a:prstGeom prst="rect">
            <a:avLst/>
          </a:prstGeom>
        </p:spPr>
        <p:txBody>
          <a:bodyPr wrap="square" lIns="0" tIns="0" rIns="0" bIns="0" rtlCol="0" anchor="t">
            <a:spAutoFit/>
          </a:bodyPr>
          <a:lstStyle/>
          <a:p>
            <a:pPr algn="ctr">
              <a:lnSpc>
                <a:spcPts val="6819"/>
              </a:lnSpc>
              <a:spcBef>
                <a:spcPct val="0"/>
              </a:spcBef>
            </a:pPr>
            <a:r>
              <a:rPr lang="en-US" sz="2600" dirty="0">
                <a:solidFill>
                  <a:srgbClr val="000000"/>
                </a:solidFill>
                <a:latin typeface="Times New Roman" panose="02020603050405020304" pitchFamily="18" charset="0"/>
                <a:cs typeface="Times New Roman" panose="02020603050405020304" pitchFamily="18" charset="0"/>
              </a:rPr>
              <a:t>1.Bengin</a:t>
            </a:r>
          </a:p>
        </p:txBody>
      </p:sp>
      <p:pic>
        <p:nvPicPr>
          <p:cNvPr id="5" name="Picture 4">
            <a:extLst>
              <a:ext uri="{FF2B5EF4-FFF2-40B4-BE49-F238E27FC236}">
                <a16:creationId xmlns:a16="http://schemas.microsoft.com/office/drawing/2014/main" id="{6589E188-2BC8-A768-6F49-A89E187950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628900"/>
            <a:ext cx="2879725" cy="2879725"/>
          </a:xfrm>
          <a:prstGeom prst="rect">
            <a:avLst/>
          </a:prstGeom>
          <a:noFill/>
          <a:ln>
            <a:noFill/>
          </a:ln>
        </p:spPr>
      </p:pic>
      <p:sp>
        <p:nvSpPr>
          <p:cNvPr id="6" name="TextBox 5">
            <a:extLst>
              <a:ext uri="{FF2B5EF4-FFF2-40B4-BE49-F238E27FC236}">
                <a16:creationId xmlns:a16="http://schemas.microsoft.com/office/drawing/2014/main" id="{537EF577-15A4-85EC-D9E9-EEDEF4567CD1}"/>
              </a:ext>
            </a:extLst>
          </p:cNvPr>
          <p:cNvSpPr txBox="1"/>
          <p:nvPr/>
        </p:nvSpPr>
        <p:spPr>
          <a:xfrm>
            <a:off x="8305800" y="1470176"/>
            <a:ext cx="1905000"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2. Malignant early </a:t>
            </a:r>
          </a:p>
        </p:txBody>
      </p:sp>
      <p:pic>
        <p:nvPicPr>
          <p:cNvPr id="7" name="Picture 6">
            <a:extLst>
              <a:ext uri="{FF2B5EF4-FFF2-40B4-BE49-F238E27FC236}">
                <a16:creationId xmlns:a16="http://schemas.microsoft.com/office/drawing/2014/main" id="{EA1847C4-3128-F5F5-B224-9010C93CDB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6875" y="2534815"/>
            <a:ext cx="2879725" cy="2879725"/>
          </a:xfrm>
          <a:prstGeom prst="rect">
            <a:avLst/>
          </a:prstGeom>
          <a:noFill/>
          <a:ln>
            <a:noFill/>
          </a:ln>
        </p:spPr>
      </p:pic>
      <p:pic>
        <p:nvPicPr>
          <p:cNvPr id="8" name="Picture 7">
            <a:extLst>
              <a:ext uri="{FF2B5EF4-FFF2-40B4-BE49-F238E27FC236}">
                <a16:creationId xmlns:a16="http://schemas.microsoft.com/office/drawing/2014/main" id="{D85ADB11-BA47-8228-0F38-F60142613B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13332" y="6548331"/>
            <a:ext cx="2879725" cy="2879725"/>
          </a:xfrm>
          <a:prstGeom prst="rect">
            <a:avLst/>
          </a:prstGeom>
          <a:noFill/>
          <a:ln>
            <a:noFill/>
          </a:ln>
        </p:spPr>
      </p:pic>
      <p:sp>
        <p:nvSpPr>
          <p:cNvPr id="9" name="TextBox 8">
            <a:extLst>
              <a:ext uri="{FF2B5EF4-FFF2-40B4-BE49-F238E27FC236}">
                <a16:creationId xmlns:a16="http://schemas.microsoft.com/office/drawing/2014/main" id="{259FED74-F1E6-4E0F-1EED-D342C10D49C7}"/>
              </a:ext>
            </a:extLst>
          </p:cNvPr>
          <p:cNvSpPr txBox="1"/>
          <p:nvPr/>
        </p:nvSpPr>
        <p:spPr>
          <a:xfrm>
            <a:off x="4495800" y="5527985"/>
            <a:ext cx="1981200"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3.Malignant pre</a:t>
            </a:r>
          </a:p>
        </p:txBody>
      </p:sp>
      <p:pic>
        <p:nvPicPr>
          <p:cNvPr id="10" name="Picture 9">
            <a:extLst>
              <a:ext uri="{FF2B5EF4-FFF2-40B4-BE49-F238E27FC236}">
                <a16:creationId xmlns:a16="http://schemas.microsoft.com/office/drawing/2014/main" id="{F9E501CD-EBE8-2429-44BF-349103E4CA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690715" y="6571191"/>
            <a:ext cx="2879725" cy="2879725"/>
          </a:xfrm>
          <a:prstGeom prst="rect">
            <a:avLst/>
          </a:prstGeom>
          <a:noFill/>
        </p:spPr>
      </p:pic>
      <p:sp>
        <p:nvSpPr>
          <p:cNvPr id="11" name="TextBox 10">
            <a:extLst>
              <a:ext uri="{FF2B5EF4-FFF2-40B4-BE49-F238E27FC236}">
                <a16:creationId xmlns:a16="http://schemas.microsoft.com/office/drawing/2014/main" id="{A476403A-9AA0-471E-CB5A-38B454263A36}"/>
              </a:ext>
            </a:extLst>
          </p:cNvPr>
          <p:cNvSpPr txBox="1"/>
          <p:nvPr/>
        </p:nvSpPr>
        <p:spPr>
          <a:xfrm>
            <a:off x="13030200" y="5604929"/>
            <a:ext cx="1981200" cy="892552"/>
          </a:xfrm>
          <a:prstGeom prst="rect">
            <a:avLst/>
          </a:prstGeom>
          <a:noFill/>
        </p:spPr>
        <p:txBody>
          <a:bodyPr wrap="square" rtlCol="0">
            <a:spAutoFit/>
          </a:bodyPr>
          <a:lstStyle/>
          <a:p>
            <a:r>
              <a:rPr lang="en-US" sz="2600" dirty="0">
                <a:latin typeface="Times New Roman" panose="02020603050405020304" pitchFamily="18" charset="0"/>
                <a:cs typeface="Times New Roman" panose="02020603050405020304" pitchFamily="18" charset="0"/>
              </a:rPr>
              <a:t>4.Malignant pro</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962</TotalTime>
  <Words>1274</Words>
  <Application>Microsoft Office PowerPoint</Application>
  <PresentationFormat>Custom</PresentationFormat>
  <Paragraphs>107</Paragraphs>
  <Slides>40</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Public Sans Bold</vt:lpstr>
      <vt:lpstr>Calibri</vt:lpstr>
      <vt:lpstr>Agrandir Medium</vt:lpstr>
      <vt:lpstr>Wingdings 3</vt:lpstr>
      <vt:lpstr>Arial</vt:lpstr>
      <vt:lpstr>Perpetua Titling MT</vt:lpstr>
      <vt:lpstr>MS UI Gothic</vt:lpstr>
      <vt:lpstr>Times New Roman</vt:lpstr>
      <vt:lpstr>Public Sans</vt:lpstr>
      <vt:lpstr>Wingdings</vt:lpstr>
      <vt:lpstr>Agrandir</vt:lpstr>
      <vt:lpstr>Tw Cen MT</vt:lpstr>
      <vt:lpstr>Tw Cen MT Condensed</vt:lpstr>
      <vt:lpstr>Integral</vt:lpstr>
      <vt:lpstr>PowerPoint Presentation</vt:lpstr>
      <vt:lpstr>PowerPoint Presentation</vt:lpstr>
      <vt:lpstr>PowerPoint Presentation</vt:lpstr>
      <vt:lpstr>ABSTRACT</vt:lpstr>
      <vt:lpstr>PowerPoint Presentation</vt:lpstr>
      <vt:lpstr>INTRODUCTION</vt:lpstr>
      <vt:lpstr>PowerPoint Presentation</vt:lpstr>
      <vt:lpstr>PowerPoint Presentation</vt:lpstr>
      <vt:lpstr>PowerPoint Presentation</vt:lpstr>
      <vt:lpstr>EXISTING SYSTEM </vt:lpstr>
      <vt:lpstr>PowerPoint Presentation</vt:lpstr>
      <vt:lpstr>PROPOSED SYSTEM</vt:lpstr>
      <vt:lpstr>PowerPoint Presentation</vt:lpstr>
      <vt:lpstr>SYSTEM CONFIGURATION</vt:lpstr>
      <vt:lpstr>PowerPoint Presentation</vt:lpstr>
      <vt:lpstr>SYSTEM ARCHITECTURE</vt:lpstr>
      <vt:lpstr>PowerPoint Presentation</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Leukemia Cancer Detection using Image Classification</dc:title>
  <dc:creator>pooja</dc:creator>
  <cp:lastModifiedBy>Potharla Baby Shiva Naga Sriya</cp:lastModifiedBy>
  <cp:revision>8</cp:revision>
  <dcterms:created xsi:type="dcterms:W3CDTF">2006-08-16T00:00:00Z</dcterms:created>
  <dcterms:modified xsi:type="dcterms:W3CDTF">2024-09-04T20:43:37Z</dcterms:modified>
  <dc:identifier>DAGEFFR8VAM</dc:identifier>
</cp:coreProperties>
</file>